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Nanum Gothic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4893DB4-2ABC-4B9F-8BB0-EA038CD30FC2}">
  <a:tblStyle styleId="{64893DB4-2ABC-4B9F-8BB0-EA038CD30F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C3A242C5-26EE-4A20-B60A-096D9E7AB409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NanumGothic-regular.fntdata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schemas.openxmlformats.org/officeDocument/2006/relationships/font" Target="fonts/NanumGothic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6831000b38_7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6831000b38_7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6831000b38_7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6831000b38_7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6831000b38_7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6831000b38_7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6831000b38_7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6831000b38_7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스펙치료가 아닌 팩치료를 말한다. 냉온 찜질팩을 뜻하는듯 하다. 스펙 치료 라는 것은 없음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6831000b38_7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6831000b38_7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&lt;Gemini&gt;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통증 호전을 위해 요가를 하지 않음. 요약이 잘못됨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“어깨” -&gt; “깨”로 나옴. 어쩌다 한번 나오는 어이없는 이슈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&lt;GPT4.0&gt;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“목 가려움이” 주소증에 들어가 있음. 실제로 대화를 살펴보면 환자가 목이 가려워서 팔을 들으면 어깨 통증이 느껴진다는 흐름.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과거력에 “요가 지속적으로 실시”가 들어가 있음. 요가 지속적으로 실시는 과거력에 적합하지 않은 요약임.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현병력에 “초기에는 요가로 관리가 가능했으나”라는 말이 들어가 있음. 실제 대화를 살펴보면 요가로 통증이 완화되었다거나 치료했다는 내용은 없음.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6831000b38_7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6831000b38_7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6831000b38_7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6831000b38_7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6831000b38_7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6831000b38_7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6831000b38_7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6831000b38_7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6831000b38_7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6831000b38_7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831000b38_7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831000b38_7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6831000b38_7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6831000b38_7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6831000b38_7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6831000b38_7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6831000b38_7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6831000b38_7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6831000b38_7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6831000b38_7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6831000b38_7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6831000b38_7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6831000b38_7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6831000b38_7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4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4.gif"/><Relationship Id="rId5" Type="http://schemas.openxmlformats.org/officeDocument/2006/relationships/image" Target="../media/image13.png"/><Relationship Id="rId6" Type="http://schemas.openxmlformats.org/officeDocument/2006/relationships/image" Target="../media/image7.png"/><Relationship Id="rId7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4.gif"/><Relationship Id="rId5" Type="http://schemas.openxmlformats.org/officeDocument/2006/relationships/image" Target="../media/image20.png"/><Relationship Id="rId6" Type="http://schemas.openxmlformats.org/officeDocument/2006/relationships/image" Target="../media/image14.png"/><Relationship Id="rId7" Type="http://schemas.openxmlformats.org/officeDocument/2006/relationships/image" Target="../media/image6.png"/><Relationship Id="rId8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4.gif"/><Relationship Id="rId5" Type="http://schemas.openxmlformats.org/officeDocument/2006/relationships/image" Target="../media/image12.png"/><Relationship Id="rId6" Type="http://schemas.openxmlformats.org/officeDocument/2006/relationships/image" Target="../media/image19.png"/><Relationship Id="rId7" Type="http://schemas.openxmlformats.org/officeDocument/2006/relationships/image" Target="../media/image16.png"/><Relationship Id="rId8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4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4.gif"/><Relationship Id="rId5" Type="http://schemas.openxmlformats.org/officeDocument/2006/relationships/image" Target="../media/image9.png"/><Relationship Id="rId6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4.gif"/><Relationship Id="rId5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4.gif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gif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gif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4.gif"/><Relationship Id="rId5" Type="http://schemas.openxmlformats.org/officeDocument/2006/relationships/image" Target="../media/image11.png"/><Relationship Id="rId6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668375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3100"/>
              <a:t>한의사 도우미 AI 차트 만들기</a:t>
            </a:r>
            <a:endParaRPr b="1" i="1" sz="3100"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900"/>
              <a:t>- 한방 오남매의 하모니 -</a:t>
            </a:r>
            <a:endParaRPr b="1" i="1" sz="1900"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45867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1"/>
                </a:solidFill>
              </a:rPr>
              <a:t>허수영</a:t>
            </a:r>
            <a:r>
              <a:rPr b="1" lang="ko" sz="2000">
                <a:solidFill>
                  <a:schemeClr val="dk1"/>
                </a:solidFill>
              </a:rPr>
              <a:t>, 이혁재, 신대식, 이지원, 김동억</a:t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"/>
          <p:cNvSpPr/>
          <p:nvPr/>
        </p:nvSpPr>
        <p:spPr>
          <a:xfrm>
            <a:off x="0" y="0"/>
            <a:ext cx="9144000" cy="89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2925" y="116975"/>
            <a:ext cx="803550" cy="2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2"/>
          <p:cNvSpPr/>
          <p:nvPr/>
        </p:nvSpPr>
        <p:spPr>
          <a:xfrm>
            <a:off x="0" y="5053800"/>
            <a:ext cx="9144000" cy="89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124425" y="225150"/>
            <a:ext cx="64200" cy="3273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2"/>
          <p:cNvSpPr txBox="1"/>
          <p:nvPr/>
        </p:nvSpPr>
        <p:spPr>
          <a:xfrm>
            <a:off x="187100" y="166700"/>
            <a:ext cx="77199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Prompt 개발 - </a:t>
            </a:r>
            <a:r>
              <a:rPr b="1"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결과 요약표</a:t>
            </a:r>
            <a:endParaRPr b="1"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15" name="Google Shape;21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6250" y="4795725"/>
            <a:ext cx="230225" cy="230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6" name="Google Shape;216;p22"/>
          <p:cNvGraphicFramePr/>
          <p:nvPr/>
        </p:nvGraphicFramePr>
        <p:xfrm>
          <a:off x="368813" y="2648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{C3A242C5-26EE-4A20-B60A-096D9E7AB409}</a:tableStyleId>
              </a:tblPr>
              <a:tblGrid>
                <a:gridCol w="2032700"/>
                <a:gridCol w="680400"/>
                <a:gridCol w="680400"/>
                <a:gridCol w="680400"/>
                <a:gridCol w="680400"/>
                <a:gridCol w="680400"/>
                <a:gridCol w="680400"/>
                <a:gridCol w="680400"/>
                <a:gridCol w="680400"/>
                <a:gridCol w="680400"/>
              </a:tblGrid>
              <a:tr h="296400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</a:rPr>
                        <a:t>Prompt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</a:rPr>
                        <a:t>GPT4.0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</a:rPr>
                        <a:t>GPT3.5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</a:rPr>
                        <a:t>Gemini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</a:tr>
              <a:tr h="2964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요약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차트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근거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요약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차트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근거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요약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차트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근거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</a:tr>
              <a:tr h="296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Basic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O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X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X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One-shot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O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O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O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O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△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O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△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-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Knowledge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O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O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O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O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△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△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O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△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△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CoT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O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O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O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X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X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X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O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O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O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7" name="Google Shape;217;p22"/>
          <p:cNvSpPr txBox="1"/>
          <p:nvPr/>
        </p:nvSpPr>
        <p:spPr>
          <a:xfrm>
            <a:off x="124425" y="575275"/>
            <a:ext cx="89085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-"/>
            </a:pPr>
            <a:r>
              <a:rPr b="1" lang="ko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GPT4.0은 간단한 프롬프트로 충분한 결과물 생성이 가능하여 이번 프로젝트에서는 Basic prompt로 충분함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-"/>
            </a:pPr>
            <a:r>
              <a:rPr b="1" lang="ko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GPT3.5은 Knowledge 프롬프트를 통해 차트의 생성 가능성을 보였으나, CoT 프롬프트에서 능력 저하 확인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-"/>
            </a:pPr>
            <a:r>
              <a:rPr b="1" lang="ko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Test를 Gemini 모델로 수행한 프롬프트를 적용했기 때문에 GPT3.5에 적합한 CoT 프롬프트가 필요하다고 사료됨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-"/>
            </a:pPr>
            <a:r>
              <a:rPr b="1" lang="ko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Gemini는 CoT를 통해서 요약, 차트, 근거, SOPA에 대해서 100% 생성됨 → GPT3.5보다 prompt를 통해서 성능이 좋아진다고 판단됨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"/>
          <p:cNvSpPr/>
          <p:nvPr/>
        </p:nvSpPr>
        <p:spPr>
          <a:xfrm>
            <a:off x="0" y="0"/>
            <a:ext cx="9144000" cy="89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2925" y="116975"/>
            <a:ext cx="803550" cy="2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"/>
          <p:cNvSpPr/>
          <p:nvPr/>
        </p:nvSpPr>
        <p:spPr>
          <a:xfrm>
            <a:off x="0" y="5053800"/>
            <a:ext cx="9144000" cy="89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3"/>
          <p:cNvSpPr/>
          <p:nvPr/>
        </p:nvSpPr>
        <p:spPr>
          <a:xfrm>
            <a:off x="124425" y="225150"/>
            <a:ext cx="64200" cy="3273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3"/>
          <p:cNvSpPr txBox="1"/>
          <p:nvPr/>
        </p:nvSpPr>
        <p:spPr>
          <a:xfrm>
            <a:off x="187100" y="166700"/>
            <a:ext cx="52392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차팅 결과물에 대한 불확실성</a:t>
            </a:r>
            <a:endParaRPr b="1"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7" name="Google Shape;227;p23"/>
          <p:cNvSpPr txBox="1"/>
          <p:nvPr/>
        </p:nvSpPr>
        <p:spPr>
          <a:xfrm>
            <a:off x="71750" y="571000"/>
            <a:ext cx="455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-"/>
            </a:pPr>
            <a:r>
              <a:rPr b="1" lang="ko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차팅(필사본-Gemini) vs. 차팅(Whisper-Gemini)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-"/>
            </a:pPr>
            <a:r>
              <a:rPr b="1" lang="ko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5회 반복해서 계산된 WER 표준편차의 편차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28" name="Google Shape;22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6250" y="4795725"/>
            <a:ext cx="230225" cy="2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" y="1524325"/>
            <a:ext cx="4804149" cy="255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9050" y="818875"/>
            <a:ext cx="3915300" cy="1720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29049" y="3078875"/>
            <a:ext cx="3915299" cy="1626824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3"/>
          <p:cNvSpPr txBox="1"/>
          <p:nvPr/>
        </p:nvSpPr>
        <p:spPr>
          <a:xfrm>
            <a:off x="6202725" y="497900"/>
            <a:ext cx="15267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2"/>
                </a:solidFill>
              </a:rPr>
              <a:t>trial 1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33" name="Google Shape;233;p23"/>
          <p:cNvSpPr txBox="1"/>
          <p:nvPr/>
        </p:nvSpPr>
        <p:spPr>
          <a:xfrm>
            <a:off x="6223350" y="2775850"/>
            <a:ext cx="15267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2"/>
                </a:solidFill>
              </a:rPr>
              <a:t>trial 2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4"/>
          <p:cNvSpPr/>
          <p:nvPr/>
        </p:nvSpPr>
        <p:spPr>
          <a:xfrm>
            <a:off x="0" y="0"/>
            <a:ext cx="9144000" cy="89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2925" y="116975"/>
            <a:ext cx="803550" cy="2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4"/>
          <p:cNvSpPr/>
          <p:nvPr/>
        </p:nvSpPr>
        <p:spPr>
          <a:xfrm>
            <a:off x="0" y="5053800"/>
            <a:ext cx="9144000" cy="89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"/>
          <p:cNvSpPr/>
          <p:nvPr/>
        </p:nvSpPr>
        <p:spPr>
          <a:xfrm>
            <a:off x="124425" y="225150"/>
            <a:ext cx="64200" cy="3273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4"/>
          <p:cNvSpPr txBox="1"/>
          <p:nvPr/>
        </p:nvSpPr>
        <p:spPr>
          <a:xfrm>
            <a:off x="187100" y="166700"/>
            <a:ext cx="82767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정서적 평가(정서적 평가) - </a:t>
            </a:r>
            <a:r>
              <a:rPr b="1"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운남한의원(Whisper vs LLM 뭐가 문제인가?)</a:t>
            </a:r>
            <a:endParaRPr b="1"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3" name="Google Shape;243;p24"/>
          <p:cNvSpPr txBox="1"/>
          <p:nvPr/>
        </p:nvSpPr>
        <p:spPr>
          <a:xfrm>
            <a:off x="71750" y="571000"/>
            <a:ext cx="850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-"/>
            </a:pPr>
            <a:r>
              <a:rPr b="1" lang="ko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Whisper의 문제인지, LLM 모델의 한계로 요약이 틀린건지 살펴보자. 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44" name="Google Shape;24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6250" y="4795725"/>
            <a:ext cx="230225" cy="2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"/>
          <p:cNvSpPr txBox="1"/>
          <p:nvPr/>
        </p:nvSpPr>
        <p:spPr>
          <a:xfrm>
            <a:off x="436163" y="1060000"/>
            <a:ext cx="17955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&lt;Whisper 문제&gt;</a:t>
            </a:r>
            <a:endParaRPr b="1" sz="16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46" name="Google Shape;24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1363" y="1291175"/>
            <a:ext cx="1095375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9975" y="1714650"/>
            <a:ext cx="4524375" cy="16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"/>
          <p:cNvSpPr/>
          <p:nvPr/>
        </p:nvSpPr>
        <p:spPr>
          <a:xfrm>
            <a:off x="5445238" y="1637113"/>
            <a:ext cx="461400" cy="32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9" name="Google Shape;249;p24"/>
          <p:cNvCxnSpPr/>
          <p:nvPr/>
        </p:nvCxnSpPr>
        <p:spPr>
          <a:xfrm>
            <a:off x="2735800" y="1876575"/>
            <a:ext cx="273900" cy="6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24"/>
          <p:cNvCxnSpPr/>
          <p:nvPr/>
        </p:nvCxnSpPr>
        <p:spPr>
          <a:xfrm>
            <a:off x="6579575" y="1932225"/>
            <a:ext cx="279300" cy="3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1" name="Google Shape;251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55525" y="3012038"/>
            <a:ext cx="2057400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"/>
          <p:cNvSpPr/>
          <p:nvPr/>
        </p:nvSpPr>
        <p:spPr>
          <a:xfrm>
            <a:off x="5445238" y="3012038"/>
            <a:ext cx="461400" cy="32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4"/>
          <p:cNvSpPr txBox="1"/>
          <p:nvPr/>
        </p:nvSpPr>
        <p:spPr>
          <a:xfrm>
            <a:off x="6858875" y="3354450"/>
            <a:ext cx="17955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3D85C6"/>
                </a:solidFill>
                <a:latin typeface="Nanum Gothic"/>
                <a:ea typeface="Nanum Gothic"/>
                <a:cs typeface="Nanum Gothic"/>
                <a:sym typeface="Nanum Gothic"/>
              </a:rPr>
              <a:t>1년전이 맞음!</a:t>
            </a:r>
            <a:endParaRPr sz="1600">
              <a:solidFill>
                <a:srgbClr val="3D85C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54" name="Google Shape;254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3888" y="3009013"/>
            <a:ext cx="4657725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4"/>
          <p:cNvSpPr txBox="1"/>
          <p:nvPr/>
        </p:nvSpPr>
        <p:spPr>
          <a:xfrm>
            <a:off x="6783650" y="2264700"/>
            <a:ext cx="17955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3D85C6"/>
                </a:solidFill>
                <a:latin typeface="Nanum Gothic"/>
                <a:ea typeface="Nanum Gothic"/>
                <a:cs typeface="Nanum Gothic"/>
                <a:sym typeface="Nanum Gothic"/>
              </a:rPr>
              <a:t>팩치료가 맞음!</a:t>
            </a:r>
            <a:endParaRPr sz="1600">
              <a:solidFill>
                <a:srgbClr val="3D85C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56" name="Google Shape;256;p24"/>
          <p:cNvCxnSpPr/>
          <p:nvPr/>
        </p:nvCxnSpPr>
        <p:spPr>
          <a:xfrm>
            <a:off x="2354800" y="3171975"/>
            <a:ext cx="273900" cy="6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" name="Google Shape;257;p24"/>
          <p:cNvCxnSpPr/>
          <p:nvPr/>
        </p:nvCxnSpPr>
        <p:spPr>
          <a:xfrm>
            <a:off x="6393400" y="3476775"/>
            <a:ext cx="273900" cy="6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5"/>
          <p:cNvSpPr/>
          <p:nvPr/>
        </p:nvSpPr>
        <p:spPr>
          <a:xfrm>
            <a:off x="0" y="0"/>
            <a:ext cx="9144000" cy="89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2925" y="116975"/>
            <a:ext cx="803550" cy="2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5"/>
          <p:cNvSpPr/>
          <p:nvPr/>
        </p:nvSpPr>
        <p:spPr>
          <a:xfrm>
            <a:off x="0" y="5053800"/>
            <a:ext cx="9144000" cy="89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5"/>
          <p:cNvSpPr/>
          <p:nvPr/>
        </p:nvSpPr>
        <p:spPr>
          <a:xfrm>
            <a:off x="124425" y="225150"/>
            <a:ext cx="64200" cy="3273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5"/>
          <p:cNvSpPr txBox="1"/>
          <p:nvPr/>
        </p:nvSpPr>
        <p:spPr>
          <a:xfrm>
            <a:off x="187100" y="166700"/>
            <a:ext cx="83226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정서적 평가(CoT 차트 평가) - </a:t>
            </a:r>
            <a:r>
              <a:rPr b="1"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운남한의원(Whisper vs LLM 뭐가 문제인가?)</a:t>
            </a:r>
            <a:endParaRPr b="1"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7" name="Google Shape;267;p25"/>
          <p:cNvSpPr txBox="1"/>
          <p:nvPr/>
        </p:nvSpPr>
        <p:spPr>
          <a:xfrm>
            <a:off x="71750" y="571000"/>
            <a:ext cx="850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-"/>
            </a:pPr>
            <a:r>
              <a:rPr b="1" lang="ko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Whisper의 문제인지, LLM 모델의 한계로 요약이 틀린건지 살펴보자. 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68" name="Google Shape;26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6250" y="4795725"/>
            <a:ext cx="230225" cy="2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238" y="1885950"/>
            <a:ext cx="28956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5"/>
          <p:cNvSpPr txBox="1"/>
          <p:nvPr/>
        </p:nvSpPr>
        <p:spPr>
          <a:xfrm>
            <a:off x="4784400" y="1019638"/>
            <a:ext cx="20046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&lt;GPT4.0 문제&gt;</a:t>
            </a:r>
            <a:endParaRPr b="1" sz="16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1" name="Google Shape;271;p25"/>
          <p:cNvSpPr txBox="1"/>
          <p:nvPr/>
        </p:nvSpPr>
        <p:spPr>
          <a:xfrm>
            <a:off x="436163" y="1060000"/>
            <a:ext cx="17955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&lt;Gemini 문제&gt;</a:t>
            </a:r>
            <a:endParaRPr b="1" sz="16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72" name="Google Shape;27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1988" y="2909863"/>
            <a:ext cx="2771775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0" y="3909900"/>
            <a:ext cx="4000500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2000" y="1861700"/>
            <a:ext cx="2686050" cy="68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5" name="Google Shape;275;p25"/>
          <p:cNvCxnSpPr/>
          <p:nvPr/>
        </p:nvCxnSpPr>
        <p:spPr>
          <a:xfrm>
            <a:off x="1829138" y="2357100"/>
            <a:ext cx="2382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" name="Google Shape;276;p25"/>
          <p:cNvCxnSpPr/>
          <p:nvPr/>
        </p:nvCxnSpPr>
        <p:spPr>
          <a:xfrm>
            <a:off x="1271663" y="2495550"/>
            <a:ext cx="2382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" name="Google Shape;277;p25"/>
          <p:cNvCxnSpPr/>
          <p:nvPr/>
        </p:nvCxnSpPr>
        <p:spPr>
          <a:xfrm>
            <a:off x="601863" y="2688850"/>
            <a:ext cx="2382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25"/>
          <p:cNvCxnSpPr/>
          <p:nvPr/>
        </p:nvCxnSpPr>
        <p:spPr>
          <a:xfrm>
            <a:off x="1661813" y="3025475"/>
            <a:ext cx="2382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25"/>
          <p:cNvCxnSpPr/>
          <p:nvPr/>
        </p:nvCxnSpPr>
        <p:spPr>
          <a:xfrm flipH="1" rot="10800000">
            <a:off x="4920238" y="2199963"/>
            <a:ext cx="609600" cy="6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25"/>
          <p:cNvCxnSpPr/>
          <p:nvPr/>
        </p:nvCxnSpPr>
        <p:spPr>
          <a:xfrm>
            <a:off x="4946288" y="3279863"/>
            <a:ext cx="1240200" cy="16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" name="Google Shape;281;p25"/>
          <p:cNvCxnSpPr/>
          <p:nvPr/>
        </p:nvCxnSpPr>
        <p:spPr>
          <a:xfrm>
            <a:off x="5529838" y="4258413"/>
            <a:ext cx="1240200" cy="16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6"/>
          <p:cNvSpPr/>
          <p:nvPr/>
        </p:nvSpPr>
        <p:spPr>
          <a:xfrm>
            <a:off x="0" y="0"/>
            <a:ext cx="9144000" cy="89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2925" y="116975"/>
            <a:ext cx="803550" cy="2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6"/>
          <p:cNvSpPr/>
          <p:nvPr/>
        </p:nvSpPr>
        <p:spPr>
          <a:xfrm>
            <a:off x="0" y="5053800"/>
            <a:ext cx="9144000" cy="89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6"/>
          <p:cNvSpPr/>
          <p:nvPr/>
        </p:nvSpPr>
        <p:spPr>
          <a:xfrm>
            <a:off x="124425" y="225150"/>
            <a:ext cx="64200" cy="3273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6"/>
          <p:cNvSpPr txBox="1"/>
          <p:nvPr/>
        </p:nvSpPr>
        <p:spPr>
          <a:xfrm>
            <a:off x="188625" y="166700"/>
            <a:ext cx="42408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Prompt 별 Total Cost(봄한의원)</a:t>
            </a:r>
            <a:endParaRPr b="1"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1" name="Google Shape;291;p26"/>
          <p:cNvSpPr txBox="1"/>
          <p:nvPr/>
        </p:nvSpPr>
        <p:spPr>
          <a:xfrm>
            <a:off x="188625" y="1096800"/>
            <a:ext cx="38763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anum Gothic"/>
              <a:buAutoNum type="arabicPeriod"/>
            </a:pPr>
            <a:r>
              <a:rPr b="1"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Basic</a:t>
            </a:r>
            <a:endParaRPr b="1"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anum Gothic"/>
              <a:buChar char="-"/>
            </a:pPr>
            <a:r>
              <a:rPr b="1"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Total Tokens : 328</a:t>
            </a:r>
            <a:endParaRPr b="1"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anum Gothic"/>
              <a:buChar char="-"/>
            </a:pPr>
            <a:r>
              <a:rPr b="1"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Requests : 1</a:t>
            </a:r>
            <a:endParaRPr b="1"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anum Gothic"/>
              <a:buChar char="-"/>
            </a:pPr>
            <a:r>
              <a:rPr b="1"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Cost : 0.0006$</a:t>
            </a:r>
            <a:endParaRPr b="1"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anum Gothic"/>
              <a:buAutoNum type="arabicPeriod"/>
            </a:pPr>
            <a:r>
              <a:rPr b="1"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Knowledge</a:t>
            </a:r>
            <a:endParaRPr b="1"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anum Gothic"/>
              <a:buChar char="-"/>
            </a:pPr>
            <a:r>
              <a:rPr b="1"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Total Tokens : 8798</a:t>
            </a:r>
            <a:endParaRPr b="1"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anum Gothic"/>
              <a:buChar char="-"/>
            </a:pPr>
            <a:r>
              <a:rPr b="1"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Requests : 3</a:t>
            </a:r>
            <a:endParaRPr b="1"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anum Gothic"/>
              <a:buChar char="-"/>
            </a:pPr>
            <a:r>
              <a:rPr b="1"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Cost : 0.001$</a:t>
            </a:r>
            <a:endParaRPr b="1"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anum Gothic"/>
              <a:buAutoNum type="arabicPeriod"/>
            </a:pPr>
            <a:r>
              <a:rPr b="1"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CoT</a:t>
            </a:r>
            <a:endParaRPr b="1"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anum Gothic"/>
              <a:buChar char="-"/>
            </a:pPr>
            <a:r>
              <a:rPr b="1"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Total Tokens : 68,411</a:t>
            </a:r>
            <a:endParaRPr b="1"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anum Gothic"/>
              <a:buChar char="-"/>
            </a:pPr>
            <a:r>
              <a:rPr b="1"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Requests : 15</a:t>
            </a:r>
            <a:endParaRPr b="1"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anum Gothic"/>
              <a:buChar char="-"/>
            </a:pPr>
            <a:r>
              <a:rPr b="1"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Cost : 0.07$ (</a:t>
            </a:r>
            <a:r>
              <a:rPr b="1" lang="ko" sz="18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91원</a:t>
            </a:r>
            <a:r>
              <a:rPr b="1"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b="1"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92" name="Google Shape;29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6250" y="4795725"/>
            <a:ext cx="230225" cy="2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6"/>
          <p:cNvSpPr txBox="1"/>
          <p:nvPr/>
        </p:nvSpPr>
        <p:spPr>
          <a:xfrm>
            <a:off x="4803675" y="1096800"/>
            <a:ext cx="38763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anum Gothic"/>
              <a:buAutoNum type="arabicPeriod"/>
            </a:pPr>
            <a:r>
              <a:rPr b="1"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Basic</a:t>
            </a:r>
            <a:endParaRPr b="1"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anum Gothic"/>
              <a:buChar char="-"/>
            </a:pPr>
            <a:r>
              <a:rPr b="1"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Total Tokens : 799</a:t>
            </a:r>
            <a:endParaRPr b="1"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anum Gothic"/>
              <a:buChar char="-"/>
            </a:pPr>
            <a:r>
              <a:rPr b="1"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Requests : 1</a:t>
            </a:r>
            <a:endParaRPr b="1"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anum Gothic"/>
              <a:buChar char="-"/>
            </a:pPr>
            <a:r>
              <a:rPr b="1"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Cost : 0.02$</a:t>
            </a:r>
            <a:endParaRPr b="1"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anum Gothic"/>
              <a:buAutoNum type="arabicPeriod"/>
            </a:pPr>
            <a:r>
              <a:rPr b="1"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Knowledge</a:t>
            </a:r>
            <a:endParaRPr b="1"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anum Gothic"/>
              <a:buChar char="-"/>
            </a:pPr>
            <a:r>
              <a:rPr b="1"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Total Tokens : 8762</a:t>
            </a:r>
            <a:endParaRPr b="1"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anum Gothic"/>
              <a:buChar char="-"/>
            </a:pPr>
            <a:r>
              <a:rPr b="1"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Requests : 3</a:t>
            </a:r>
            <a:endParaRPr b="1"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anum Gothic"/>
              <a:buChar char="-"/>
            </a:pPr>
            <a:r>
              <a:rPr b="1"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Cost : 0.10$</a:t>
            </a:r>
            <a:endParaRPr b="1"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anum Gothic"/>
              <a:buAutoNum type="arabicPeriod"/>
            </a:pPr>
            <a:r>
              <a:rPr b="1"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CoT</a:t>
            </a:r>
            <a:endParaRPr b="1"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anum Gothic"/>
              <a:buChar char="-"/>
            </a:pPr>
            <a:r>
              <a:rPr b="1"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Total Tokens : 75,985</a:t>
            </a:r>
            <a:endParaRPr b="1"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anum Gothic"/>
              <a:buChar char="-"/>
            </a:pPr>
            <a:r>
              <a:rPr b="1"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Requests : 15</a:t>
            </a:r>
            <a:endParaRPr b="1"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anum Gothic"/>
              <a:buChar char="-"/>
            </a:pPr>
            <a:r>
              <a:rPr b="1"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Cost : 0.82$(</a:t>
            </a:r>
            <a:r>
              <a:rPr b="1" lang="ko" sz="18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1,066원</a:t>
            </a:r>
            <a:r>
              <a:rPr b="1"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b="1"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4" name="Google Shape;294;p26"/>
          <p:cNvSpPr/>
          <p:nvPr/>
        </p:nvSpPr>
        <p:spPr>
          <a:xfrm>
            <a:off x="1035750" y="674050"/>
            <a:ext cx="1221300" cy="42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GPT3.5</a:t>
            </a:r>
            <a:endParaRPr/>
          </a:p>
        </p:txBody>
      </p:sp>
      <p:sp>
        <p:nvSpPr>
          <p:cNvPr id="295" name="Google Shape;295;p26"/>
          <p:cNvSpPr/>
          <p:nvPr/>
        </p:nvSpPr>
        <p:spPr>
          <a:xfrm>
            <a:off x="5545125" y="674050"/>
            <a:ext cx="1221300" cy="42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GPT4.0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7"/>
          <p:cNvSpPr/>
          <p:nvPr/>
        </p:nvSpPr>
        <p:spPr>
          <a:xfrm>
            <a:off x="0" y="0"/>
            <a:ext cx="9144000" cy="89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2925" y="116975"/>
            <a:ext cx="803550" cy="2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7"/>
          <p:cNvSpPr/>
          <p:nvPr/>
        </p:nvSpPr>
        <p:spPr>
          <a:xfrm>
            <a:off x="0" y="5053800"/>
            <a:ext cx="9144000" cy="89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7"/>
          <p:cNvSpPr/>
          <p:nvPr/>
        </p:nvSpPr>
        <p:spPr>
          <a:xfrm>
            <a:off x="124425" y="225150"/>
            <a:ext cx="64200" cy="3273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7"/>
          <p:cNvSpPr txBox="1"/>
          <p:nvPr/>
        </p:nvSpPr>
        <p:spPr>
          <a:xfrm>
            <a:off x="187100" y="166700"/>
            <a:ext cx="48543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이슈사항 - </a:t>
            </a:r>
            <a:r>
              <a:rPr b="1"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Gemini safety 설정 해결</a:t>
            </a:r>
            <a:endParaRPr b="1"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5" name="Google Shape;305;p27"/>
          <p:cNvSpPr txBox="1"/>
          <p:nvPr/>
        </p:nvSpPr>
        <p:spPr>
          <a:xfrm>
            <a:off x="71750" y="571000"/>
            <a:ext cx="6636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문제 : safety에 의해 검열된 Text는 출력이 안되는 현상 발생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해결 : Langchain의 코드에 파라미터 추가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06" name="Google Shape;30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6250" y="4795725"/>
            <a:ext cx="230225" cy="230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" name="Google Shape;307;p27"/>
          <p:cNvGrpSpPr/>
          <p:nvPr/>
        </p:nvGrpSpPr>
        <p:grpSpPr>
          <a:xfrm>
            <a:off x="258075" y="1479300"/>
            <a:ext cx="4478492" cy="3346699"/>
            <a:chOff x="258075" y="1479300"/>
            <a:chExt cx="4478492" cy="3346699"/>
          </a:xfrm>
        </p:grpSpPr>
        <p:pic>
          <p:nvPicPr>
            <p:cNvPr id="308" name="Google Shape;308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8075" y="1479300"/>
              <a:ext cx="4478492" cy="3346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9" name="Google Shape;309;p27"/>
            <p:cNvSpPr/>
            <p:nvPr/>
          </p:nvSpPr>
          <p:spPr>
            <a:xfrm>
              <a:off x="307675" y="3316275"/>
              <a:ext cx="2583600" cy="7398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10" name="Google Shape;31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41367" y="1625463"/>
            <a:ext cx="3844883" cy="320518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7"/>
          <p:cNvSpPr txBox="1"/>
          <p:nvPr/>
        </p:nvSpPr>
        <p:spPr>
          <a:xfrm>
            <a:off x="5779950" y="1202500"/>
            <a:ext cx="26304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BLOCK_NONE 설정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8"/>
          <p:cNvSpPr/>
          <p:nvPr/>
        </p:nvSpPr>
        <p:spPr>
          <a:xfrm>
            <a:off x="0" y="0"/>
            <a:ext cx="9144000" cy="89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2925" y="116975"/>
            <a:ext cx="803550" cy="2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8"/>
          <p:cNvSpPr/>
          <p:nvPr/>
        </p:nvSpPr>
        <p:spPr>
          <a:xfrm>
            <a:off x="0" y="5053800"/>
            <a:ext cx="9144000" cy="89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8"/>
          <p:cNvSpPr/>
          <p:nvPr/>
        </p:nvSpPr>
        <p:spPr>
          <a:xfrm>
            <a:off x="124425" y="225150"/>
            <a:ext cx="64200" cy="3273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8"/>
          <p:cNvSpPr txBox="1"/>
          <p:nvPr/>
        </p:nvSpPr>
        <p:spPr>
          <a:xfrm>
            <a:off x="187100" y="166700"/>
            <a:ext cx="77199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PoC 개발 - </a:t>
            </a:r>
            <a:r>
              <a:rPr b="1"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유스케이스</a:t>
            </a:r>
            <a:endParaRPr b="1"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21" name="Google Shape;32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6250" y="4795725"/>
            <a:ext cx="230225" cy="2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8"/>
          <p:cNvSpPr/>
          <p:nvPr/>
        </p:nvSpPr>
        <p:spPr>
          <a:xfrm>
            <a:off x="4257925" y="726504"/>
            <a:ext cx="4680600" cy="1383300"/>
          </a:xfrm>
          <a:prstGeom prst="roundRect">
            <a:avLst>
              <a:gd fmla="val 9298" name="adj"/>
            </a:avLst>
          </a:prstGeom>
          <a:noFill/>
          <a:ln cap="flat" cmpd="sng" w="9525">
            <a:solidFill>
              <a:srgbClr val="ABB2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8"/>
          <p:cNvSpPr/>
          <p:nvPr/>
        </p:nvSpPr>
        <p:spPr>
          <a:xfrm>
            <a:off x="230344" y="2394900"/>
            <a:ext cx="3925800" cy="2447400"/>
          </a:xfrm>
          <a:prstGeom prst="roundRect">
            <a:avLst>
              <a:gd fmla="val 9298" name="adj"/>
            </a:avLst>
          </a:prstGeom>
          <a:noFill/>
          <a:ln cap="flat" cmpd="sng" w="9525">
            <a:solidFill>
              <a:srgbClr val="ABB2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8"/>
          <p:cNvSpPr/>
          <p:nvPr/>
        </p:nvSpPr>
        <p:spPr>
          <a:xfrm>
            <a:off x="4257925" y="2394900"/>
            <a:ext cx="4725300" cy="2447400"/>
          </a:xfrm>
          <a:prstGeom prst="roundRect">
            <a:avLst>
              <a:gd fmla="val 9298" name="adj"/>
            </a:avLst>
          </a:prstGeom>
          <a:noFill/>
          <a:ln cap="flat" cmpd="sng" w="9525">
            <a:solidFill>
              <a:srgbClr val="ABB2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0344" y="1387125"/>
            <a:ext cx="384625" cy="58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8"/>
          <p:cNvSpPr txBox="1"/>
          <p:nvPr>
            <p:ph type="title"/>
          </p:nvPr>
        </p:nvSpPr>
        <p:spPr>
          <a:xfrm>
            <a:off x="4299945" y="766546"/>
            <a:ext cx="4052700" cy="4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업로드</a:t>
            </a:r>
            <a:endParaRPr sz="1600"/>
          </a:p>
        </p:txBody>
      </p:sp>
      <p:sp>
        <p:nvSpPr>
          <p:cNvPr id="327" name="Google Shape;327;p28"/>
          <p:cNvSpPr/>
          <p:nvPr/>
        </p:nvSpPr>
        <p:spPr>
          <a:xfrm>
            <a:off x="5943974" y="1391325"/>
            <a:ext cx="1182600" cy="572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UI</a:t>
            </a:r>
            <a:endParaRPr/>
          </a:p>
        </p:txBody>
      </p:sp>
      <p:cxnSp>
        <p:nvCxnSpPr>
          <p:cNvPr id="328" name="Google Shape;328;p28"/>
          <p:cNvCxnSpPr>
            <a:stCxn id="325" idx="3"/>
            <a:endCxn id="327" idx="1"/>
          </p:cNvCxnSpPr>
          <p:nvPr/>
        </p:nvCxnSpPr>
        <p:spPr>
          <a:xfrm>
            <a:off x="4774969" y="1677375"/>
            <a:ext cx="1169100" cy="600"/>
          </a:xfrm>
          <a:prstGeom prst="curved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9" name="Google Shape;329;p28"/>
          <p:cNvSpPr/>
          <p:nvPr/>
        </p:nvSpPr>
        <p:spPr>
          <a:xfrm>
            <a:off x="7995319" y="1482063"/>
            <a:ext cx="821666" cy="390628"/>
          </a:xfrm>
          <a:prstGeom prst="flowChartPunchedCard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origin audio</a:t>
            </a:r>
            <a:endParaRPr sz="800"/>
          </a:p>
        </p:txBody>
      </p:sp>
      <p:cxnSp>
        <p:nvCxnSpPr>
          <p:cNvPr id="330" name="Google Shape;330;p28"/>
          <p:cNvCxnSpPr>
            <a:stCxn id="327" idx="3"/>
            <a:endCxn id="329" idx="1"/>
          </p:cNvCxnSpPr>
          <p:nvPr/>
        </p:nvCxnSpPr>
        <p:spPr>
          <a:xfrm>
            <a:off x="7126574" y="1677375"/>
            <a:ext cx="868800" cy="600"/>
          </a:xfrm>
          <a:prstGeom prst="curved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1" name="Google Shape;331;p28"/>
          <p:cNvSpPr txBox="1"/>
          <p:nvPr/>
        </p:nvSpPr>
        <p:spPr>
          <a:xfrm>
            <a:off x="4827301" y="1391325"/>
            <a:ext cx="9585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audio upload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32" name="Google Shape;332;p28"/>
          <p:cNvSpPr txBox="1"/>
          <p:nvPr/>
        </p:nvSpPr>
        <p:spPr>
          <a:xfrm>
            <a:off x="7256382" y="1391325"/>
            <a:ext cx="525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저장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333" name="Google Shape;33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744" y="2987325"/>
            <a:ext cx="384625" cy="58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8"/>
          <p:cNvSpPr txBox="1"/>
          <p:nvPr>
            <p:ph type="title"/>
          </p:nvPr>
        </p:nvSpPr>
        <p:spPr>
          <a:xfrm>
            <a:off x="306544" y="2384825"/>
            <a:ext cx="3946200" cy="4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STT 변환</a:t>
            </a:r>
            <a:r>
              <a:rPr lang="ko" sz="1200"/>
              <a:t>(Audio -&gt; Text)</a:t>
            </a:r>
            <a:endParaRPr sz="1200"/>
          </a:p>
        </p:txBody>
      </p:sp>
      <p:sp>
        <p:nvSpPr>
          <p:cNvPr id="335" name="Google Shape;335;p28"/>
          <p:cNvSpPr/>
          <p:nvPr/>
        </p:nvSpPr>
        <p:spPr>
          <a:xfrm>
            <a:off x="1518694" y="2991525"/>
            <a:ext cx="868800" cy="572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UI</a:t>
            </a:r>
            <a:endParaRPr/>
          </a:p>
        </p:txBody>
      </p:sp>
      <p:cxnSp>
        <p:nvCxnSpPr>
          <p:cNvPr id="336" name="Google Shape;336;p28"/>
          <p:cNvCxnSpPr>
            <a:stCxn id="333" idx="3"/>
            <a:endCxn id="335" idx="1"/>
          </p:cNvCxnSpPr>
          <p:nvPr/>
        </p:nvCxnSpPr>
        <p:spPr>
          <a:xfrm>
            <a:off x="736369" y="3277575"/>
            <a:ext cx="782400" cy="600"/>
          </a:xfrm>
          <a:prstGeom prst="curved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7" name="Google Shape;337;p28"/>
          <p:cNvSpPr/>
          <p:nvPr/>
        </p:nvSpPr>
        <p:spPr>
          <a:xfrm>
            <a:off x="3177094" y="4297400"/>
            <a:ext cx="821666" cy="390628"/>
          </a:xfrm>
          <a:prstGeom prst="flowChartPunchedCard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refined audio,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상담 text</a:t>
            </a:r>
            <a:endParaRPr sz="800"/>
          </a:p>
        </p:txBody>
      </p:sp>
      <p:cxnSp>
        <p:nvCxnSpPr>
          <p:cNvPr id="338" name="Google Shape;338;p28"/>
          <p:cNvCxnSpPr>
            <a:stCxn id="339" idx="3"/>
            <a:endCxn id="337" idx="1"/>
          </p:cNvCxnSpPr>
          <p:nvPr/>
        </p:nvCxnSpPr>
        <p:spPr>
          <a:xfrm flipH="1" rot="10800000">
            <a:off x="2630794" y="4492725"/>
            <a:ext cx="546300" cy="3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0" name="Google Shape;340;p28"/>
          <p:cNvSpPr txBox="1"/>
          <p:nvPr/>
        </p:nvSpPr>
        <p:spPr>
          <a:xfrm>
            <a:off x="864882" y="2991525"/>
            <a:ext cx="525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stt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41" name="Google Shape;341;p28"/>
          <p:cNvSpPr txBox="1"/>
          <p:nvPr/>
        </p:nvSpPr>
        <p:spPr>
          <a:xfrm>
            <a:off x="2641282" y="4209825"/>
            <a:ext cx="525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text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39" name="Google Shape;339;p28"/>
          <p:cNvSpPr/>
          <p:nvPr/>
        </p:nvSpPr>
        <p:spPr>
          <a:xfrm>
            <a:off x="1290094" y="4209675"/>
            <a:ext cx="1340700" cy="572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API Server</a:t>
            </a:r>
            <a:endParaRPr/>
          </a:p>
        </p:txBody>
      </p:sp>
      <p:cxnSp>
        <p:nvCxnSpPr>
          <p:cNvPr id="342" name="Google Shape;342;p28"/>
          <p:cNvCxnSpPr>
            <a:stCxn id="335" idx="2"/>
            <a:endCxn id="339" idx="0"/>
          </p:cNvCxnSpPr>
          <p:nvPr/>
        </p:nvCxnSpPr>
        <p:spPr>
          <a:xfrm flipH="1" rot="-5400000">
            <a:off x="1633744" y="3882975"/>
            <a:ext cx="646200" cy="75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43" name="Google Shape;343;p28"/>
          <p:cNvSpPr txBox="1"/>
          <p:nvPr/>
        </p:nvSpPr>
        <p:spPr>
          <a:xfrm>
            <a:off x="1839862" y="3750425"/>
            <a:ext cx="2336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stt(filepath, STTEngine) -&gt; 결과물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344" name="Google Shape;34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5500" y="2987325"/>
            <a:ext cx="384625" cy="58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8"/>
          <p:cNvSpPr txBox="1"/>
          <p:nvPr>
            <p:ph type="title"/>
          </p:nvPr>
        </p:nvSpPr>
        <p:spPr>
          <a:xfrm>
            <a:off x="4350300" y="2384825"/>
            <a:ext cx="4174800" cy="4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상담 내용 요약</a:t>
            </a:r>
            <a:endParaRPr sz="1600"/>
          </a:p>
        </p:txBody>
      </p:sp>
      <p:sp>
        <p:nvSpPr>
          <p:cNvPr id="346" name="Google Shape;346;p28"/>
          <p:cNvSpPr/>
          <p:nvPr/>
        </p:nvSpPr>
        <p:spPr>
          <a:xfrm>
            <a:off x="5562450" y="2991525"/>
            <a:ext cx="868800" cy="572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UI</a:t>
            </a:r>
            <a:endParaRPr/>
          </a:p>
        </p:txBody>
      </p:sp>
      <p:cxnSp>
        <p:nvCxnSpPr>
          <p:cNvPr id="347" name="Google Shape;347;p28"/>
          <p:cNvCxnSpPr>
            <a:stCxn id="344" idx="3"/>
            <a:endCxn id="346" idx="1"/>
          </p:cNvCxnSpPr>
          <p:nvPr/>
        </p:nvCxnSpPr>
        <p:spPr>
          <a:xfrm>
            <a:off x="4780125" y="3277575"/>
            <a:ext cx="782400" cy="600"/>
          </a:xfrm>
          <a:prstGeom prst="curved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8" name="Google Shape;348;p28"/>
          <p:cNvSpPr/>
          <p:nvPr/>
        </p:nvSpPr>
        <p:spPr>
          <a:xfrm>
            <a:off x="7494648" y="4297400"/>
            <a:ext cx="821666" cy="390628"/>
          </a:xfrm>
          <a:prstGeom prst="flowChartPunchedCard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차팅 결과</a:t>
            </a:r>
            <a:endParaRPr sz="800"/>
          </a:p>
        </p:txBody>
      </p:sp>
      <p:cxnSp>
        <p:nvCxnSpPr>
          <p:cNvPr id="349" name="Google Shape;349;p28"/>
          <p:cNvCxnSpPr>
            <a:stCxn id="350" idx="3"/>
            <a:endCxn id="348" idx="1"/>
          </p:cNvCxnSpPr>
          <p:nvPr/>
        </p:nvCxnSpPr>
        <p:spPr>
          <a:xfrm flipH="1" rot="10800000">
            <a:off x="6678434" y="4492725"/>
            <a:ext cx="816300" cy="3000"/>
          </a:xfrm>
          <a:prstGeom prst="curved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1" name="Google Shape;351;p28"/>
          <p:cNvSpPr txBox="1"/>
          <p:nvPr/>
        </p:nvSpPr>
        <p:spPr>
          <a:xfrm>
            <a:off x="4832450" y="2991525"/>
            <a:ext cx="698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charting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52" name="Google Shape;352;p28"/>
          <p:cNvSpPr txBox="1"/>
          <p:nvPr/>
        </p:nvSpPr>
        <p:spPr>
          <a:xfrm>
            <a:off x="6913638" y="4209825"/>
            <a:ext cx="525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text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50" name="Google Shape;350;p28"/>
          <p:cNvSpPr/>
          <p:nvPr/>
        </p:nvSpPr>
        <p:spPr>
          <a:xfrm>
            <a:off x="5337734" y="4209675"/>
            <a:ext cx="1340700" cy="572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API Server</a:t>
            </a:r>
            <a:endParaRPr/>
          </a:p>
        </p:txBody>
      </p:sp>
      <p:cxnSp>
        <p:nvCxnSpPr>
          <p:cNvPr id="353" name="Google Shape;353;p28"/>
          <p:cNvCxnSpPr>
            <a:stCxn id="346" idx="2"/>
            <a:endCxn id="350" idx="0"/>
          </p:cNvCxnSpPr>
          <p:nvPr/>
        </p:nvCxnSpPr>
        <p:spPr>
          <a:xfrm flipH="1" rot="-5400000">
            <a:off x="5679300" y="3881175"/>
            <a:ext cx="646200" cy="111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54" name="Google Shape;354;p28"/>
          <p:cNvSpPr txBox="1"/>
          <p:nvPr/>
        </p:nvSpPr>
        <p:spPr>
          <a:xfrm>
            <a:off x="5949750" y="3750425"/>
            <a:ext cx="3006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charting(filepath, llm, prompt) -&gt; (결과물, 리소스)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55" name="Google Shape;355;p28"/>
          <p:cNvSpPr txBox="1"/>
          <p:nvPr/>
        </p:nvSpPr>
        <p:spPr>
          <a:xfrm>
            <a:off x="76200" y="727275"/>
            <a:ext cx="3651000" cy="1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ko" sz="1200">
                <a:solidFill>
                  <a:schemeClr val="dk2"/>
                </a:solidFill>
              </a:rPr>
              <a:t>UI와 서비스 로직을 분리하여 구현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ko" sz="1200">
                <a:solidFill>
                  <a:schemeClr val="dk2"/>
                </a:solidFill>
              </a:rPr>
              <a:t>UI는 Streamlit으로 구현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ko" sz="1200">
                <a:solidFill>
                  <a:schemeClr val="dk2"/>
                </a:solidFill>
              </a:rPr>
              <a:t>API Server는 Fastapi로 구현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56" name="Google Shape;356;p28"/>
          <p:cNvSpPr/>
          <p:nvPr/>
        </p:nvSpPr>
        <p:spPr>
          <a:xfrm>
            <a:off x="4075025" y="1184525"/>
            <a:ext cx="230100" cy="43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8"/>
          <p:cNvSpPr/>
          <p:nvPr/>
        </p:nvSpPr>
        <p:spPr>
          <a:xfrm rot="8096832">
            <a:off x="4027197" y="2018017"/>
            <a:ext cx="230163" cy="43105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8"/>
          <p:cNvSpPr/>
          <p:nvPr/>
        </p:nvSpPr>
        <p:spPr>
          <a:xfrm>
            <a:off x="4075015" y="3391336"/>
            <a:ext cx="230100" cy="43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9"/>
          <p:cNvSpPr/>
          <p:nvPr/>
        </p:nvSpPr>
        <p:spPr>
          <a:xfrm>
            <a:off x="0" y="0"/>
            <a:ext cx="9144000" cy="89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4" name="Google Shape;3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2925" y="116975"/>
            <a:ext cx="803550" cy="2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9"/>
          <p:cNvSpPr/>
          <p:nvPr/>
        </p:nvSpPr>
        <p:spPr>
          <a:xfrm>
            <a:off x="0" y="5053800"/>
            <a:ext cx="9144000" cy="89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9"/>
          <p:cNvSpPr/>
          <p:nvPr/>
        </p:nvSpPr>
        <p:spPr>
          <a:xfrm>
            <a:off x="124425" y="225150"/>
            <a:ext cx="64200" cy="3273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9"/>
          <p:cNvSpPr txBox="1"/>
          <p:nvPr/>
        </p:nvSpPr>
        <p:spPr>
          <a:xfrm>
            <a:off x="187100" y="166700"/>
            <a:ext cx="77199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번외 - GPT3.5 CoT 성공사례</a:t>
            </a:r>
            <a:endParaRPr b="1"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68" name="Google Shape;36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6250" y="4795725"/>
            <a:ext cx="230225" cy="2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850" y="2851654"/>
            <a:ext cx="5368460" cy="1749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190" y="662300"/>
            <a:ext cx="7036911" cy="2095461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9"/>
          <p:cNvSpPr/>
          <p:nvPr/>
        </p:nvSpPr>
        <p:spPr>
          <a:xfrm>
            <a:off x="5792500" y="3046525"/>
            <a:ext cx="1268400" cy="11040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9"/>
          <p:cNvSpPr txBox="1"/>
          <p:nvPr/>
        </p:nvSpPr>
        <p:spPr>
          <a:xfrm>
            <a:off x="627200" y="4618675"/>
            <a:ext cx="79410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Knowledge prompt에서 발생한 할루시네이션을 CoT prompt로 해결함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373" name="Google Shape;373;p29"/>
          <p:cNvCxnSpPr/>
          <p:nvPr/>
        </p:nvCxnSpPr>
        <p:spPr>
          <a:xfrm>
            <a:off x="589500" y="3281025"/>
            <a:ext cx="293700" cy="11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4" name="Google Shape;374;p29"/>
          <p:cNvSpPr txBox="1"/>
          <p:nvPr/>
        </p:nvSpPr>
        <p:spPr>
          <a:xfrm>
            <a:off x="2902900" y="3028700"/>
            <a:ext cx="24777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할루시네이션 : 고혈압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0" y="0"/>
            <a:ext cx="9144000" cy="89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2925" y="116975"/>
            <a:ext cx="803550" cy="2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0" y="5053800"/>
            <a:ext cx="9144000" cy="89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124425" y="225150"/>
            <a:ext cx="64200" cy="3273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187100" y="166700"/>
            <a:ext cx="28866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목차</a:t>
            </a:r>
            <a:endParaRPr b="1"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188625" y="687900"/>
            <a:ext cx="49962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AutoNum type="arabicPeriod"/>
            </a:pPr>
            <a:r>
              <a:rPr b="1" lang="ko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개요 및 진도율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AutoNum type="arabicPeriod"/>
            </a:pPr>
            <a:r>
              <a:rPr b="1" lang="ko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Whisper 개발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AutoNum type="arabicPeriod"/>
            </a:pPr>
            <a:r>
              <a:rPr b="1" lang="ko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Prompt 개발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AutoNum type="arabicPeriod"/>
            </a:pPr>
            <a:r>
              <a:rPr b="1" lang="ko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정서적 평가(CoT 차트)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AutoNum type="arabicPeriod"/>
            </a:pPr>
            <a:r>
              <a:rPr b="1" lang="ko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이슈 사항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AutoNum type="arabicPeriod"/>
            </a:pPr>
            <a:r>
              <a:rPr b="1" lang="ko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PoC 개발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6250" y="4795725"/>
            <a:ext cx="230225" cy="23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0"/>
            <a:ext cx="9144000" cy="89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2925" y="116975"/>
            <a:ext cx="803550" cy="2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/>
          <p:nvPr/>
        </p:nvSpPr>
        <p:spPr>
          <a:xfrm>
            <a:off x="0" y="5053800"/>
            <a:ext cx="9144000" cy="89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124425" y="225150"/>
            <a:ext cx="64200" cy="3273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187100" y="166700"/>
            <a:ext cx="77199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개요 및 진도율</a:t>
            </a:r>
            <a:endParaRPr b="1"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71750" y="571000"/>
            <a:ext cx="862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-"/>
            </a:pPr>
            <a:r>
              <a:rPr b="1" lang="ko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Whisper(STT) 기반 상담내용 요약 및 차트 작성 자동화 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6250" y="4795725"/>
            <a:ext cx="230225" cy="2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7563" y="971201"/>
            <a:ext cx="6706229" cy="15084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/>
          <p:nvPr/>
        </p:nvSpPr>
        <p:spPr>
          <a:xfrm>
            <a:off x="283800" y="2752625"/>
            <a:ext cx="1002000" cy="6651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전처리</a:t>
            </a:r>
            <a:endParaRPr sz="1200"/>
          </a:p>
        </p:txBody>
      </p:sp>
      <p:sp>
        <p:nvSpPr>
          <p:cNvPr id="81" name="Google Shape;81;p15"/>
          <p:cNvSpPr/>
          <p:nvPr/>
        </p:nvSpPr>
        <p:spPr>
          <a:xfrm>
            <a:off x="1543806" y="2752625"/>
            <a:ext cx="1002000" cy="6651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STT</a:t>
            </a:r>
            <a:endParaRPr sz="1200"/>
          </a:p>
        </p:txBody>
      </p:sp>
      <p:sp>
        <p:nvSpPr>
          <p:cNvPr id="82" name="Google Shape;82;p15"/>
          <p:cNvSpPr/>
          <p:nvPr/>
        </p:nvSpPr>
        <p:spPr>
          <a:xfrm>
            <a:off x="3927803" y="2752625"/>
            <a:ext cx="1002000" cy="6651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STT 평가</a:t>
            </a:r>
            <a:endParaRPr sz="1200"/>
          </a:p>
        </p:txBody>
      </p:sp>
      <p:sp>
        <p:nvSpPr>
          <p:cNvPr id="83" name="Google Shape;83;p15"/>
          <p:cNvSpPr txBox="1"/>
          <p:nvPr/>
        </p:nvSpPr>
        <p:spPr>
          <a:xfrm>
            <a:off x="131400" y="3478345"/>
            <a:ext cx="13167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오디오 format 변환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침묵 구간 제거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2"/>
                </a:solidFill>
              </a:rPr>
              <a:t>디노이징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노멀라이즈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인트로와 엔딩 추가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오디오 스플릿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파이프체인 구현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1429224" y="3478350"/>
            <a:ext cx="13167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whisper-api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stable-ts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prompting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적응형 temperature 조정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2"/>
                </a:solidFill>
              </a:rPr>
              <a:t>whisper local(제외)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2"/>
                </a:solidFill>
              </a:rPr>
              <a:t>whisper faster(제외)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3905632" y="3478355"/>
            <a:ext cx="11460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특수문자 제거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WER, CER 평가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5098825" y="3478350"/>
            <a:ext cx="13761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LangChain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GPT4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GPT3.5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제미나이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Prompt engineering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– 후보군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2"/>
                </a:solidFill>
              </a:rPr>
              <a:t>distillation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2"/>
                </a:solidFill>
              </a:rPr>
              <a:t>클로버 노트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5132377" y="2752625"/>
            <a:ext cx="1002000" cy="6651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요약/차팅</a:t>
            </a:r>
            <a:endParaRPr sz="1200"/>
          </a:p>
        </p:txBody>
      </p:sp>
      <p:sp>
        <p:nvSpPr>
          <p:cNvPr id="88" name="Google Shape;88;p15"/>
          <p:cNvSpPr/>
          <p:nvPr/>
        </p:nvSpPr>
        <p:spPr>
          <a:xfrm>
            <a:off x="7615503" y="2752625"/>
            <a:ext cx="1002000" cy="6651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PoC</a:t>
            </a:r>
            <a:endParaRPr sz="1200"/>
          </a:p>
        </p:txBody>
      </p:sp>
      <p:sp>
        <p:nvSpPr>
          <p:cNvPr id="89" name="Google Shape;89;p15"/>
          <p:cNvSpPr txBox="1"/>
          <p:nvPr/>
        </p:nvSpPr>
        <p:spPr>
          <a:xfrm>
            <a:off x="7633800" y="3478350"/>
            <a:ext cx="10038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파일 업로드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오디오 재생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STT 선택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STT 변환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GPT3.5 차팅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GPT4 차팅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제미나이 차팅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6373940" y="2752625"/>
            <a:ext cx="1002000" cy="6651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차팅 평가</a:t>
            </a:r>
            <a:endParaRPr sz="1200"/>
          </a:p>
        </p:txBody>
      </p:sp>
      <p:sp>
        <p:nvSpPr>
          <p:cNvPr id="91" name="Google Shape;91;p15"/>
          <p:cNvSpPr txBox="1"/>
          <p:nvPr/>
        </p:nvSpPr>
        <p:spPr>
          <a:xfrm>
            <a:off x="6442525" y="3478350"/>
            <a:ext cx="8913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정성적 평가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194775" y="2361675"/>
            <a:ext cx="11721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진도율 : 100%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1563149" y="2361675"/>
            <a:ext cx="10872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진도율 : 100%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94" name="Google Shape;94;p15"/>
          <p:cNvSpPr txBox="1"/>
          <p:nvPr/>
        </p:nvSpPr>
        <p:spPr>
          <a:xfrm>
            <a:off x="3868356" y="2361675"/>
            <a:ext cx="11721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진도율 : 100%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5098383" y="2361675"/>
            <a:ext cx="10872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진도율 : 100%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96" name="Google Shape;96;p15"/>
          <p:cNvSpPr txBox="1"/>
          <p:nvPr/>
        </p:nvSpPr>
        <p:spPr>
          <a:xfrm>
            <a:off x="6272866" y="2361675"/>
            <a:ext cx="11721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진도율 : 100%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97" name="Google Shape;97;p15"/>
          <p:cNvSpPr txBox="1"/>
          <p:nvPr/>
        </p:nvSpPr>
        <p:spPr>
          <a:xfrm>
            <a:off x="7599700" y="2361675"/>
            <a:ext cx="10872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진도율 : 100%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98" name="Google Shape;98;p15"/>
          <p:cNvSpPr/>
          <p:nvPr/>
        </p:nvSpPr>
        <p:spPr>
          <a:xfrm>
            <a:off x="2735806" y="2752625"/>
            <a:ext cx="1002000" cy="6651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후처리</a:t>
            </a:r>
            <a:endParaRPr sz="1200"/>
          </a:p>
        </p:txBody>
      </p:sp>
      <p:sp>
        <p:nvSpPr>
          <p:cNvPr id="99" name="Google Shape;99;p15"/>
          <p:cNvSpPr txBox="1"/>
          <p:nvPr/>
        </p:nvSpPr>
        <p:spPr>
          <a:xfrm>
            <a:off x="2693200" y="2377648"/>
            <a:ext cx="10872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진도율 : 100%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2762632" y="3478355"/>
            <a:ext cx="11460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화자 분리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- 홀딩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화자 인식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모델 선정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데이터셋 구축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모델 학습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/>
          <p:nvPr/>
        </p:nvSpPr>
        <p:spPr>
          <a:xfrm>
            <a:off x="0" y="0"/>
            <a:ext cx="9144000" cy="89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2925" y="116975"/>
            <a:ext cx="803550" cy="2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/>
          <p:nvPr/>
        </p:nvSpPr>
        <p:spPr>
          <a:xfrm>
            <a:off x="0" y="5053800"/>
            <a:ext cx="9144000" cy="89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/>
          <p:nvPr/>
        </p:nvSpPr>
        <p:spPr>
          <a:xfrm>
            <a:off x="124425" y="225150"/>
            <a:ext cx="64200" cy="3273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"/>
          <p:cNvSpPr txBox="1"/>
          <p:nvPr/>
        </p:nvSpPr>
        <p:spPr>
          <a:xfrm>
            <a:off x="187100" y="166700"/>
            <a:ext cx="77199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Whisper 개발 - W</a:t>
            </a:r>
            <a:r>
              <a:rPr b="1"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hisper(openai api) 사용시 문제점</a:t>
            </a:r>
            <a:endParaRPr b="1"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71750" y="571000"/>
            <a:ext cx="862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anum Gothic"/>
              <a:buChar char="●"/>
            </a:pPr>
            <a:r>
              <a:rPr b="1" lang="ko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모델의 성능 문제</a:t>
            </a:r>
            <a:endParaRPr b="1"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anum Gothic"/>
              <a:buChar char="●"/>
            </a:pPr>
            <a:r>
              <a:rPr b="1" lang="ko" sz="12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반복어구 발생</a:t>
            </a:r>
            <a:endParaRPr b="1" sz="12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6250" y="4795725"/>
            <a:ext cx="230225" cy="2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600" y="1231300"/>
            <a:ext cx="4391025" cy="1343025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3" name="Google Shape;113;p16"/>
          <p:cNvSpPr txBox="1"/>
          <p:nvPr/>
        </p:nvSpPr>
        <p:spPr>
          <a:xfrm>
            <a:off x="71750" y="2560525"/>
            <a:ext cx="86247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anum Gothic"/>
              <a:buChar char="●"/>
            </a:pPr>
            <a:r>
              <a:rPr b="1" lang="ko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묵음 구간 할루시네이션 발생</a:t>
            </a:r>
            <a:endParaRPr b="1"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anum Gothic"/>
              <a:buChar char="●"/>
            </a:pPr>
            <a:r>
              <a:rPr b="1" lang="ko" sz="12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비용 발생</a:t>
            </a:r>
            <a:endParaRPr b="1" sz="12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anum Gothic"/>
              <a:buChar char="-"/>
            </a:pPr>
            <a:r>
              <a:rPr b="1" lang="ko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whisper api 비용 : $0.006/minute</a:t>
            </a:r>
            <a:endParaRPr b="1"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anum Gothic"/>
              <a:buChar char="-"/>
            </a:pPr>
            <a:r>
              <a:rPr b="1" lang="ko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제공된 데이터는 3분37초~26분30초로 구성된 11개 파일, 총 2시간 30분(평균 14분 정도)</a:t>
            </a:r>
            <a:endParaRPr b="1"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Nanum Gothic"/>
              <a:buChar char="-"/>
            </a:pPr>
            <a:r>
              <a:rPr b="1" lang="ko" sz="12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1건 당 평균 약 $0.08 예상 (환율 1,300원으로 계산하면 104원)</a:t>
            </a:r>
            <a:endParaRPr b="1" sz="1200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anum Gothic"/>
              <a:buChar char="●"/>
            </a:pPr>
            <a:r>
              <a:rPr b="1" lang="ko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용량 제한</a:t>
            </a:r>
            <a:endParaRPr b="1"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anum Gothic"/>
              <a:buChar char="-"/>
            </a:pPr>
            <a:r>
              <a:rPr b="1" lang="ko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최대 25MB로 제한</a:t>
            </a:r>
            <a:endParaRPr b="1"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anum Gothic"/>
              <a:buChar char="-"/>
            </a:pPr>
            <a:r>
              <a:rPr b="1" lang="ko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11개 파일을 WAV로 변환 시 6MB ~ 40MB로 구성</a:t>
            </a:r>
            <a:endParaRPr b="1"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/>
          <p:nvPr/>
        </p:nvSpPr>
        <p:spPr>
          <a:xfrm>
            <a:off x="0" y="0"/>
            <a:ext cx="9144000" cy="89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2925" y="116975"/>
            <a:ext cx="803550" cy="2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/>
          <p:nvPr/>
        </p:nvSpPr>
        <p:spPr>
          <a:xfrm>
            <a:off x="0" y="5053800"/>
            <a:ext cx="9144000" cy="89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7"/>
          <p:cNvSpPr/>
          <p:nvPr/>
        </p:nvSpPr>
        <p:spPr>
          <a:xfrm>
            <a:off x="124425" y="225150"/>
            <a:ext cx="64200" cy="3273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7"/>
          <p:cNvSpPr txBox="1"/>
          <p:nvPr/>
        </p:nvSpPr>
        <p:spPr>
          <a:xfrm>
            <a:off x="187100" y="166700"/>
            <a:ext cx="77199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Whisper 개발 - </a:t>
            </a:r>
            <a:r>
              <a:rPr b="1"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적용된 전처리 및 전처리 체인 개발</a:t>
            </a:r>
            <a:endParaRPr b="1"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71750" y="571000"/>
            <a:ext cx="8624700" cy="26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anum Gothic"/>
              <a:buChar char="●"/>
            </a:pPr>
            <a:r>
              <a:rPr b="1" lang="ko" sz="9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WAV 변환</a:t>
            </a:r>
            <a:endParaRPr b="1" sz="9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857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anum Gothic"/>
              <a:buChar char="-"/>
            </a:pPr>
            <a:r>
              <a:rPr b="1" lang="ko" sz="9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제공된 파일은 MP3, M4A로 구성, WAV 변환을 통해 동일한 포멧 제공</a:t>
            </a:r>
            <a:endParaRPr b="1" sz="9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857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anum Gothic"/>
              <a:buChar char="-"/>
            </a:pPr>
            <a:r>
              <a:rPr b="1" lang="ko" sz="9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모델의 성능 향상</a:t>
            </a:r>
            <a:endParaRPr b="1" sz="9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anum Gothic"/>
              <a:buChar char="●"/>
            </a:pPr>
            <a:r>
              <a:rPr b="1" lang="ko" sz="9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normalize 적용</a:t>
            </a:r>
            <a:endParaRPr b="1" sz="9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857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anum Gothic"/>
              <a:buChar char="-"/>
            </a:pPr>
            <a:r>
              <a:rPr b="1" lang="ko" sz="9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녹음된 음성에 대해 피크 정규화와 음량 정규화 구현</a:t>
            </a:r>
            <a:endParaRPr b="1" sz="9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857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anum Gothic"/>
              <a:buChar char="-"/>
            </a:pPr>
            <a:r>
              <a:rPr b="1" lang="ko" sz="9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모델의 성능 향상</a:t>
            </a:r>
            <a:endParaRPr b="1" sz="9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anum Gothic"/>
              <a:buChar char="●"/>
            </a:pPr>
            <a:r>
              <a:rPr b="1" lang="ko" sz="9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묵음 처리</a:t>
            </a:r>
            <a:endParaRPr b="1" sz="9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857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anum Gothic"/>
              <a:buChar char="-"/>
            </a:pPr>
            <a:r>
              <a:rPr b="1" lang="ko" sz="9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Audio dBFS를 기준으로 묵음을 제거하는 방법과 VAD 알고리즘으로 묵음을 제거하는 방법 구현</a:t>
            </a:r>
            <a:endParaRPr b="1" sz="9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857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anum Gothic"/>
              <a:buChar char="-"/>
            </a:pPr>
            <a:r>
              <a:rPr b="1" lang="ko" sz="9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모델의 성능 향상, 반복어구 방지, 할루시네이션 방지, 비용 감소, 용량 감소</a:t>
            </a:r>
            <a:endParaRPr b="1" sz="9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anum Gothic"/>
              <a:buChar char="●"/>
            </a:pPr>
            <a:r>
              <a:rPr b="1" lang="ko" sz="9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오디오 자르기</a:t>
            </a:r>
            <a:endParaRPr b="1" sz="9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857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anum Gothic"/>
              <a:buChar char="-"/>
            </a:pPr>
            <a:r>
              <a:rPr b="1" lang="ko" sz="9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Whisper API 사용시 적정 용량으로 나눠서 API 호출</a:t>
            </a:r>
            <a:endParaRPr b="1" sz="9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857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anum Gothic"/>
              <a:buChar char="-"/>
            </a:pPr>
            <a:r>
              <a:rPr b="1" lang="ko" sz="9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용량 제한 회피하기</a:t>
            </a:r>
            <a:endParaRPr b="1" sz="9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6250" y="4795725"/>
            <a:ext cx="230225" cy="2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/>
          <p:nvPr/>
        </p:nvSpPr>
        <p:spPr>
          <a:xfrm>
            <a:off x="735229" y="4049933"/>
            <a:ext cx="4049700" cy="836700"/>
          </a:xfrm>
          <a:prstGeom prst="roundRect">
            <a:avLst>
              <a:gd fmla="val 8549" name="adj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오디오 정제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126" name="Google Shape;126;p17"/>
          <p:cNvSpPr/>
          <p:nvPr/>
        </p:nvSpPr>
        <p:spPr>
          <a:xfrm>
            <a:off x="897841" y="4382565"/>
            <a:ext cx="495000" cy="303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wav</a:t>
            </a:r>
            <a:endParaRPr sz="800"/>
          </a:p>
        </p:txBody>
      </p:sp>
      <p:sp>
        <p:nvSpPr>
          <p:cNvPr id="127" name="Google Shape;127;p17"/>
          <p:cNvSpPr/>
          <p:nvPr/>
        </p:nvSpPr>
        <p:spPr>
          <a:xfrm>
            <a:off x="1678430" y="4382319"/>
            <a:ext cx="1089600" cy="303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normalize</a:t>
            </a:r>
            <a:endParaRPr sz="800"/>
          </a:p>
        </p:txBody>
      </p:sp>
      <p:sp>
        <p:nvSpPr>
          <p:cNvPr id="128" name="Google Shape;128;p17"/>
          <p:cNvSpPr/>
          <p:nvPr/>
        </p:nvSpPr>
        <p:spPr>
          <a:xfrm>
            <a:off x="3053616" y="4382091"/>
            <a:ext cx="821700" cy="303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silent_vad</a:t>
            </a:r>
            <a:endParaRPr sz="800"/>
          </a:p>
        </p:txBody>
      </p:sp>
      <p:cxnSp>
        <p:nvCxnSpPr>
          <p:cNvPr id="129" name="Google Shape;129;p17"/>
          <p:cNvCxnSpPr>
            <a:stCxn id="126" idx="3"/>
            <a:endCxn id="127" idx="1"/>
          </p:cNvCxnSpPr>
          <p:nvPr/>
        </p:nvCxnSpPr>
        <p:spPr>
          <a:xfrm>
            <a:off x="1392841" y="4534065"/>
            <a:ext cx="2856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0" name="Google Shape;130;p17"/>
          <p:cNvCxnSpPr>
            <a:stCxn id="127" idx="3"/>
            <a:endCxn id="128" idx="1"/>
          </p:cNvCxnSpPr>
          <p:nvPr/>
        </p:nvCxnSpPr>
        <p:spPr>
          <a:xfrm>
            <a:off x="2768030" y="4533819"/>
            <a:ext cx="285600" cy="600"/>
          </a:xfrm>
          <a:prstGeom prst="curved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1" name="Google Shape;131;p17"/>
          <p:cNvCxnSpPr>
            <a:stCxn id="128" idx="3"/>
            <a:endCxn id="132" idx="1"/>
          </p:cNvCxnSpPr>
          <p:nvPr/>
        </p:nvCxnSpPr>
        <p:spPr>
          <a:xfrm>
            <a:off x="3875316" y="4533591"/>
            <a:ext cx="285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133" name="Google Shape;133;p17"/>
          <p:cNvGrpSpPr/>
          <p:nvPr/>
        </p:nvGrpSpPr>
        <p:grpSpPr>
          <a:xfrm>
            <a:off x="6894179" y="3852437"/>
            <a:ext cx="1089600" cy="1214221"/>
            <a:chOff x="6773625" y="1588000"/>
            <a:chExt cx="1089600" cy="1536600"/>
          </a:xfrm>
        </p:grpSpPr>
        <p:sp>
          <p:nvSpPr>
            <p:cNvPr id="134" name="Google Shape;134;p17"/>
            <p:cNvSpPr/>
            <p:nvPr/>
          </p:nvSpPr>
          <p:spPr>
            <a:xfrm>
              <a:off x="6773625" y="1588000"/>
              <a:ext cx="1089600" cy="1536600"/>
            </a:xfrm>
            <a:prstGeom prst="roundRect">
              <a:avLst>
                <a:gd fmla="val 11614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STT 추출</a:t>
              </a:r>
              <a:endParaRPr sz="800"/>
            </a:p>
          </p:txBody>
        </p:sp>
        <p:sp>
          <p:nvSpPr>
            <p:cNvPr id="135" name="Google Shape;135;p17"/>
            <p:cNvSpPr/>
            <p:nvPr/>
          </p:nvSpPr>
          <p:spPr>
            <a:xfrm>
              <a:off x="6928975" y="2038920"/>
              <a:ext cx="778800" cy="3834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cloud whisper</a:t>
              </a:r>
              <a:endParaRPr sz="800"/>
            </a:p>
          </p:txBody>
        </p:sp>
        <p:sp>
          <p:nvSpPr>
            <p:cNvPr id="136" name="Google Shape;136;p17"/>
            <p:cNvSpPr/>
            <p:nvPr/>
          </p:nvSpPr>
          <p:spPr>
            <a:xfrm>
              <a:off x="6929025" y="2561720"/>
              <a:ext cx="778800" cy="3834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local whisper</a:t>
              </a:r>
              <a:endParaRPr sz="800"/>
            </a:p>
          </p:txBody>
        </p:sp>
      </p:grpSp>
      <p:cxnSp>
        <p:nvCxnSpPr>
          <p:cNvPr id="137" name="Google Shape;137;p17"/>
          <p:cNvCxnSpPr>
            <a:stCxn id="125" idx="3"/>
            <a:endCxn id="138" idx="1"/>
          </p:cNvCxnSpPr>
          <p:nvPr/>
        </p:nvCxnSpPr>
        <p:spPr>
          <a:xfrm flipH="1" rot="10800000">
            <a:off x="4784929" y="4463183"/>
            <a:ext cx="435900" cy="5100"/>
          </a:xfrm>
          <a:prstGeom prst="curvedConnector3">
            <a:avLst>
              <a:gd fmla="val 5001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9" name="Google Shape;139;p17"/>
          <p:cNvCxnSpPr>
            <a:stCxn id="140" idx="1"/>
            <a:endCxn id="125" idx="1"/>
          </p:cNvCxnSpPr>
          <p:nvPr/>
        </p:nvCxnSpPr>
        <p:spPr>
          <a:xfrm>
            <a:off x="547754" y="3377146"/>
            <a:ext cx="187500" cy="1091100"/>
          </a:xfrm>
          <a:prstGeom prst="curvedConnector3">
            <a:avLst>
              <a:gd fmla="val -127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1" name="Google Shape;141;p17"/>
          <p:cNvCxnSpPr>
            <a:stCxn id="134" idx="3"/>
            <a:endCxn id="142" idx="1"/>
          </p:cNvCxnSpPr>
          <p:nvPr/>
        </p:nvCxnSpPr>
        <p:spPr>
          <a:xfrm>
            <a:off x="7983779" y="4459547"/>
            <a:ext cx="338700" cy="600"/>
          </a:xfrm>
          <a:prstGeom prst="curvedConnector3">
            <a:avLst>
              <a:gd fmla="val 4998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40" name="Google Shape;140;p17"/>
          <p:cNvSpPr/>
          <p:nvPr/>
        </p:nvSpPr>
        <p:spPr>
          <a:xfrm>
            <a:off x="547754" y="3222800"/>
            <a:ext cx="821666" cy="308692"/>
          </a:xfrm>
          <a:prstGeom prst="flowChartPunchedCard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origin audio</a:t>
            </a:r>
            <a:endParaRPr sz="800"/>
          </a:p>
        </p:txBody>
      </p:sp>
      <p:sp>
        <p:nvSpPr>
          <p:cNvPr id="138" name="Google Shape;138;p17"/>
          <p:cNvSpPr/>
          <p:nvPr/>
        </p:nvSpPr>
        <p:spPr>
          <a:xfrm>
            <a:off x="5220953" y="3994039"/>
            <a:ext cx="1315100" cy="938456"/>
          </a:xfrm>
          <a:prstGeom prst="flowChartPunchedCard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cxnSp>
        <p:nvCxnSpPr>
          <p:cNvPr id="143" name="Google Shape;143;p17"/>
          <p:cNvCxnSpPr>
            <a:stCxn id="138" idx="3"/>
            <a:endCxn id="134" idx="1"/>
          </p:cNvCxnSpPr>
          <p:nvPr/>
        </p:nvCxnSpPr>
        <p:spPr>
          <a:xfrm flipH="1" rot="10800000">
            <a:off x="6536052" y="4459667"/>
            <a:ext cx="358200" cy="36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42" name="Google Shape;142;p17"/>
          <p:cNvSpPr/>
          <p:nvPr/>
        </p:nvSpPr>
        <p:spPr>
          <a:xfrm>
            <a:off x="8322350" y="4304847"/>
            <a:ext cx="581700" cy="308690"/>
          </a:xfrm>
          <a:prstGeom prst="flowChartPunchedCard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text</a:t>
            </a:r>
            <a:endParaRPr sz="800"/>
          </a:p>
        </p:txBody>
      </p:sp>
      <p:sp>
        <p:nvSpPr>
          <p:cNvPr id="132" name="Google Shape;132;p17"/>
          <p:cNvSpPr/>
          <p:nvPr/>
        </p:nvSpPr>
        <p:spPr>
          <a:xfrm>
            <a:off x="4160928" y="4382091"/>
            <a:ext cx="438600" cy="303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split</a:t>
            </a:r>
            <a:endParaRPr sz="800"/>
          </a:p>
        </p:txBody>
      </p:sp>
      <p:sp>
        <p:nvSpPr>
          <p:cNvPr id="144" name="Google Shape;144;p17"/>
          <p:cNvSpPr/>
          <p:nvPr/>
        </p:nvSpPr>
        <p:spPr>
          <a:xfrm>
            <a:off x="5314206" y="4243899"/>
            <a:ext cx="821666" cy="308692"/>
          </a:xfrm>
          <a:prstGeom prst="flowChartPunchedCard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splitted audio</a:t>
            </a:r>
            <a:endParaRPr sz="800"/>
          </a:p>
        </p:txBody>
      </p:sp>
      <p:sp>
        <p:nvSpPr>
          <p:cNvPr id="145" name="Google Shape;145;p17"/>
          <p:cNvSpPr/>
          <p:nvPr/>
        </p:nvSpPr>
        <p:spPr>
          <a:xfrm>
            <a:off x="5466606" y="4364333"/>
            <a:ext cx="821666" cy="308692"/>
          </a:xfrm>
          <a:prstGeom prst="flowChartPunchedCard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splitted audio</a:t>
            </a:r>
            <a:endParaRPr sz="800"/>
          </a:p>
        </p:txBody>
      </p:sp>
      <p:sp>
        <p:nvSpPr>
          <p:cNvPr id="146" name="Google Shape;146;p17"/>
          <p:cNvSpPr/>
          <p:nvPr/>
        </p:nvSpPr>
        <p:spPr>
          <a:xfrm>
            <a:off x="5619006" y="4484766"/>
            <a:ext cx="821666" cy="308692"/>
          </a:xfrm>
          <a:prstGeom prst="flowChartPunchedCard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splitted audio</a:t>
            </a:r>
            <a:endParaRPr sz="800"/>
          </a:p>
        </p:txBody>
      </p:sp>
      <p:sp>
        <p:nvSpPr>
          <p:cNvPr id="147" name="Google Shape;147;p17"/>
          <p:cNvSpPr txBox="1"/>
          <p:nvPr/>
        </p:nvSpPr>
        <p:spPr>
          <a:xfrm>
            <a:off x="5530103" y="3994043"/>
            <a:ext cx="82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refined audio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48" name="Google Shape;148;p17"/>
          <p:cNvSpPr/>
          <p:nvPr/>
        </p:nvSpPr>
        <p:spPr>
          <a:xfrm>
            <a:off x="4140225" y="3129342"/>
            <a:ext cx="1089600" cy="495600"/>
          </a:xfrm>
          <a:prstGeom prst="roundRect">
            <a:avLst>
              <a:gd fmla="val 11614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반복 어구 확인</a:t>
            </a:r>
            <a:endParaRPr sz="800"/>
          </a:p>
        </p:txBody>
      </p:sp>
      <p:cxnSp>
        <p:nvCxnSpPr>
          <p:cNvPr id="149" name="Google Shape;149;p17"/>
          <p:cNvCxnSpPr>
            <a:stCxn id="142" idx="0"/>
            <a:endCxn id="148" idx="3"/>
          </p:cNvCxnSpPr>
          <p:nvPr/>
        </p:nvCxnSpPr>
        <p:spPr>
          <a:xfrm flipH="1" rot="5400000">
            <a:off x="6457700" y="2149347"/>
            <a:ext cx="927600" cy="3383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0" name="Google Shape;150;p17"/>
          <p:cNvCxnSpPr>
            <a:stCxn id="148" idx="1"/>
            <a:endCxn id="140" idx="3"/>
          </p:cNvCxnSpPr>
          <p:nvPr/>
        </p:nvCxnSpPr>
        <p:spPr>
          <a:xfrm rot="10800000">
            <a:off x="1369425" y="3377142"/>
            <a:ext cx="277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/>
          <p:nvPr/>
        </p:nvSpPr>
        <p:spPr>
          <a:xfrm>
            <a:off x="0" y="0"/>
            <a:ext cx="9144000" cy="89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2925" y="116975"/>
            <a:ext cx="803550" cy="2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/>
          <p:nvPr/>
        </p:nvSpPr>
        <p:spPr>
          <a:xfrm>
            <a:off x="0" y="5053800"/>
            <a:ext cx="9144000" cy="89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8"/>
          <p:cNvSpPr/>
          <p:nvPr/>
        </p:nvSpPr>
        <p:spPr>
          <a:xfrm>
            <a:off x="124425" y="225150"/>
            <a:ext cx="64200" cy="3273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8"/>
          <p:cNvSpPr txBox="1"/>
          <p:nvPr/>
        </p:nvSpPr>
        <p:spPr>
          <a:xfrm>
            <a:off x="187100" y="166700"/>
            <a:ext cx="77199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Whisper 개발 - </a:t>
            </a:r>
            <a:r>
              <a:rPr b="1"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STT 평가 결과</a:t>
            </a:r>
            <a:endParaRPr b="1"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0" name="Google Shape;160;p18"/>
          <p:cNvSpPr txBox="1"/>
          <p:nvPr/>
        </p:nvSpPr>
        <p:spPr>
          <a:xfrm>
            <a:off x="71750" y="571000"/>
            <a:ext cx="862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anum Gothic"/>
              <a:buChar char="●"/>
            </a:pPr>
            <a:r>
              <a:rPr b="1" lang="ko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WER(단어 오류율)와 CER(문자 오류율)를 이용하여 STT 결과 평가(whisper-api, 침묵 제거)</a:t>
            </a:r>
            <a:endParaRPr b="1"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61" name="Google Shape;16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6250" y="4795725"/>
            <a:ext cx="230225" cy="230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2" name="Google Shape;162;p18"/>
          <p:cNvGraphicFramePr/>
          <p:nvPr/>
        </p:nvGraphicFramePr>
        <p:xfrm>
          <a:off x="1011450" y="1521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{64893DB4-2ABC-4B9F-8BB0-EA038CD30FC2}</a:tableStyleId>
              </a:tblPr>
              <a:tblGrid>
                <a:gridCol w="962050"/>
                <a:gridCol w="1483275"/>
                <a:gridCol w="1266425"/>
                <a:gridCol w="1363625"/>
                <a:gridCol w="852525"/>
                <a:gridCol w="852525"/>
              </a:tblGrid>
              <a:tr h="105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600"/>
                        <a:t>한의원</a:t>
                      </a:r>
                      <a:endParaRPr b="1" sz="6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600">
                          <a:solidFill>
                            <a:schemeClr val="dk1"/>
                          </a:solidFill>
                        </a:rPr>
                        <a:t>평가지표</a:t>
                      </a:r>
                      <a:endParaRPr b="1" sz="6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600"/>
                        <a:t>원본/전처리 후 용량</a:t>
                      </a:r>
                      <a:endParaRPr b="1" sz="6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600">
                          <a:solidFill>
                            <a:schemeClr val="dk1"/>
                          </a:solidFill>
                        </a:rPr>
                        <a:t>원본/전처리 후 음성 길이</a:t>
                      </a:r>
                      <a:endParaRPr b="1" sz="6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600">
                          <a:solidFill>
                            <a:schemeClr val="dk1"/>
                          </a:solidFill>
                        </a:rPr>
                        <a:t>전처리 시간</a:t>
                      </a:r>
                      <a:endParaRPr b="1" sz="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600">
                          <a:solidFill>
                            <a:schemeClr val="dk1"/>
                          </a:solidFill>
                        </a:rPr>
                        <a:t>STT 시간</a:t>
                      </a:r>
                      <a:endParaRPr b="1" sz="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50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명작한의원</a:t>
                      </a:r>
                      <a:endParaRPr b="1" sz="4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cer: 0.1635, wer: 0.3602</a:t>
                      </a:r>
                      <a:endParaRPr b="1" sz="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12.0MB / 23.4MB</a:t>
                      </a:r>
                      <a:endParaRPr b="1" sz="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13:01 / 12:49</a:t>
                      </a:r>
                      <a:endParaRPr b="1" sz="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1m 30s</a:t>
                      </a:r>
                      <a:endParaRPr b="1" sz="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37s</a:t>
                      </a:r>
                      <a:endParaRPr b="1" sz="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50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400">
                          <a:solidFill>
                            <a:schemeClr val="dk1"/>
                          </a:solidFill>
                        </a:rPr>
                        <a:t>바르다한의원</a:t>
                      </a:r>
                      <a:endParaRPr b="1" sz="4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cer: 0.1175, wer: 0.2017</a:t>
                      </a:r>
                      <a:endParaRPr b="1" sz="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solidFill>
                            <a:schemeClr val="dk1"/>
                          </a:solidFill>
                        </a:rPr>
                        <a:t> 8.7MB /  14.8MB</a:t>
                      </a:r>
                      <a:endParaRPr b="1" sz="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09:17 /  09:05</a:t>
                      </a:r>
                      <a:endParaRPr b="1" sz="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1m 6s</a:t>
                      </a:r>
                      <a:endParaRPr b="1" sz="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30s</a:t>
                      </a:r>
                      <a:endParaRPr b="1" sz="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50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400">
                          <a:solidFill>
                            <a:schemeClr val="dk1"/>
                          </a:solidFill>
                        </a:rPr>
                        <a:t>봄한의원</a:t>
                      </a:r>
                      <a:endParaRPr b="1" sz="4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cer: 0.1661, wer: 0.3147</a:t>
                      </a:r>
                      <a:endParaRPr b="1" sz="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solidFill>
                            <a:schemeClr val="dk1"/>
                          </a:solidFill>
                        </a:rPr>
                        <a:t>10.7MB /  5.91MB</a:t>
                      </a:r>
                      <a:endParaRPr b="1" sz="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03:37 /  03:13</a:t>
                      </a:r>
                      <a:endParaRPr b="1" sz="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31s</a:t>
                      </a:r>
                      <a:endParaRPr b="1" sz="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10s</a:t>
                      </a:r>
                      <a:endParaRPr b="1" sz="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50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400">
                          <a:solidFill>
                            <a:schemeClr val="dk1"/>
                          </a:solidFill>
                        </a:rPr>
                        <a:t>생명마루한의원</a:t>
                      </a:r>
                      <a:endParaRPr b="1" sz="4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cer: 0.1579, wer: 0.3539</a:t>
                      </a:r>
                      <a:endParaRPr b="1" sz="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solidFill>
                            <a:schemeClr val="dk1"/>
                          </a:solidFill>
                        </a:rPr>
                        <a:t>10.2MB /  19.1MB</a:t>
                      </a:r>
                      <a:endParaRPr b="1" sz="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10:59 / 10:28</a:t>
                      </a:r>
                      <a:endParaRPr b="1" sz="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1m 20s</a:t>
                      </a:r>
                      <a:endParaRPr b="1" sz="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34s</a:t>
                      </a:r>
                      <a:endParaRPr b="1" sz="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50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400">
                          <a:solidFill>
                            <a:schemeClr val="dk1"/>
                          </a:solidFill>
                        </a:rPr>
                        <a:t>세호한의원</a:t>
                      </a:r>
                      <a:endParaRPr b="1" sz="4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cer: 0.1457, wer: 0.2688</a:t>
                      </a:r>
                      <a:endParaRPr b="1" sz="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solidFill>
                            <a:schemeClr val="dk1"/>
                          </a:solidFill>
                        </a:rPr>
                        <a:t>15.2MB /  26.4MB</a:t>
                      </a:r>
                      <a:endParaRPr b="1" sz="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16:18 / 14:27</a:t>
                      </a:r>
                      <a:endParaRPr b="1" sz="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1m 53s</a:t>
                      </a:r>
                      <a:endParaRPr b="1" sz="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58s</a:t>
                      </a:r>
                      <a:endParaRPr b="1" sz="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50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400">
                          <a:solidFill>
                            <a:schemeClr val="dk1"/>
                          </a:solidFill>
                        </a:rPr>
                        <a:t>아나파한의원</a:t>
                      </a:r>
                      <a:endParaRPr b="1" sz="4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cer: 0.1203, wer: 0.2144</a:t>
                      </a:r>
                      <a:endParaRPr b="1" sz="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solidFill>
                            <a:schemeClr val="dk1"/>
                          </a:solidFill>
                        </a:rPr>
                        <a:t>15.5MB /  20.3MB</a:t>
                      </a:r>
                      <a:endParaRPr b="1" sz="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16:39 / 11:07</a:t>
                      </a:r>
                      <a:endParaRPr b="1" sz="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1m 44s</a:t>
                      </a:r>
                      <a:endParaRPr b="1" sz="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33s</a:t>
                      </a:r>
                      <a:endParaRPr b="1" sz="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50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400">
                          <a:solidFill>
                            <a:schemeClr val="dk1"/>
                          </a:solidFill>
                        </a:rPr>
                        <a:t>운남한의원</a:t>
                      </a:r>
                      <a:endParaRPr b="1" sz="4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cer: 0.1748, wer: 0.3047</a:t>
                      </a:r>
                      <a:endParaRPr b="1" sz="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solidFill>
                            <a:schemeClr val="dk1"/>
                          </a:solidFill>
                        </a:rPr>
                        <a:t>15.7MB / 20.3MB</a:t>
                      </a:r>
                      <a:endParaRPr b="1" sz="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11:29 / 11:05</a:t>
                      </a:r>
                      <a:endParaRPr b="1" sz="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1m 13s</a:t>
                      </a:r>
                      <a:endParaRPr b="1" sz="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42s</a:t>
                      </a:r>
                      <a:endParaRPr b="1" sz="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50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400">
                          <a:solidFill>
                            <a:schemeClr val="dk1"/>
                          </a:solidFill>
                        </a:rPr>
                        <a:t>인애한의원</a:t>
                      </a:r>
                      <a:endParaRPr b="1" sz="4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cer: 0.1859, wer: 0.3635</a:t>
                      </a:r>
                      <a:endParaRPr b="1" sz="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solidFill>
                            <a:schemeClr val="dk1"/>
                          </a:solidFill>
                        </a:rPr>
                        <a:t>13.5MB /  24.4MB</a:t>
                      </a:r>
                      <a:endParaRPr b="1" sz="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14:28 / 13:21</a:t>
                      </a:r>
                      <a:endParaRPr b="1" sz="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1m 27s</a:t>
                      </a:r>
                      <a:endParaRPr b="1" sz="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43s</a:t>
                      </a:r>
                      <a:endParaRPr b="1" sz="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50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400">
                          <a:solidFill>
                            <a:schemeClr val="dk1"/>
                          </a:solidFill>
                        </a:rPr>
                        <a:t>참뿌리한의원</a:t>
                      </a:r>
                      <a:endParaRPr b="1" sz="4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cer: 0.0950, wer: 0.1931</a:t>
                      </a:r>
                      <a:endParaRPr b="1" sz="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solidFill>
                            <a:schemeClr val="dk1"/>
                          </a:solidFill>
                        </a:rPr>
                        <a:t>10.1MB /  27.1MB</a:t>
                      </a:r>
                      <a:endParaRPr b="1" sz="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14:54 / 14:48</a:t>
                      </a:r>
                      <a:endParaRPr b="1" sz="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1m 31s</a:t>
                      </a:r>
                      <a:endParaRPr b="1" sz="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48s</a:t>
                      </a:r>
                      <a:endParaRPr b="1" sz="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50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400">
                          <a:solidFill>
                            <a:schemeClr val="dk1"/>
                          </a:solidFill>
                        </a:rPr>
                        <a:t>통달한의원</a:t>
                      </a:r>
                      <a:endParaRPr b="1" sz="4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cer: 0.2016, wer: 0.4461</a:t>
                      </a:r>
                      <a:endParaRPr b="1" sz="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solidFill>
                            <a:schemeClr val="dk1"/>
                          </a:solidFill>
                        </a:rPr>
                        <a:t>12.5MB / 24.1MB</a:t>
                      </a:r>
                      <a:endParaRPr b="1" sz="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13:23 / 13:11</a:t>
                      </a:r>
                      <a:endParaRPr b="1" sz="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1m 24s</a:t>
                      </a:r>
                      <a:endParaRPr b="1" sz="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36s</a:t>
                      </a:r>
                      <a:endParaRPr b="1" sz="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50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400">
                          <a:solidFill>
                            <a:schemeClr val="dk1"/>
                          </a:solidFill>
                        </a:rPr>
                        <a:t>하슬라한의원</a:t>
                      </a:r>
                      <a:endParaRPr b="1" sz="4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cer: 0.1978, wer: 0.3750</a:t>
                      </a:r>
                      <a:endParaRPr b="1" sz="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solidFill>
                            <a:schemeClr val="dk1"/>
                          </a:solidFill>
                        </a:rPr>
                        <a:t>24.2MB / 40.7MB</a:t>
                      </a:r>
                      <a:endParaRPr b="1" sz="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26:30 / 22:15</a:t>
                      </a:r>
                      <a:endParaRPr b="1" sz="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2m 40s</a:t>
                      </a:r>
                      <a:endParaRPr b="1" sz="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1m 11s</a:t>
                      </a:r>
                      <a:endParaRPr b="1" sz="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3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600">
                          <a:solidFill>
                            <a:schemeClr val="dk1"/>
                          </a:solidFill>
                        </a:rPr>
                        <a:t>평가</a:t>
                      </a:r>
                      <a:endParaRPr b="1" sz="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600"/>
                        <a:t>         mean     std</a:t>
                      </a:r>
                      <a:endParaRPr b="1" sz="6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600"/>
                        <a:t>cer: </a:t>
                      </a:r>
                      <a:r>
                        <a:rPr b="1" lang="ko" sz="600">
                          <a:highlight>
                            <a:srgbClr val="FCE5CD"/>
                          </a:highlight>
                        </a:rPr>
                        <a:t>0.1569</a:t>
                      </a:r>
                      <a:r>
                        <a:rPr b="1" lang="ko" sz="600"/>
                        <a:t>, 0.0328</a:t>
                      </a:r>
                      <a:endParaRPr b="1" sz="6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600"/>
                        <a:t>wer: </a:t>
                      </a:r>
                      <a:r>
                        <a:rPr b="1" lang="ko" sz="600">
                          <a:highlight>
                            <a:srgbClr val="FCE5CD"/>
                          </a:highlight>
                        </a:rPr>
                        <a:t>0.3086</a:t>
                      </a:r>
                      <a:r>
                        <a:rPr b="1" lang="ko" sz="600"/>
                        <a:t>, 0.0779</a:t>
                      </a:r>
                      <a:endParaRPr b="1" sz="6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600">
                          <a:solidFill>
                            <a:schemeClr val="dk1"/>
                          </a:solidFill>
                        </a:rPr>
                        <a:t>135MB / 247MB</a:t>
                      </a:r>
                      <a:endParaRPr b="1" sz="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600"/>
                        <a:t>2h 30m / </a:t>
                      </a:r>
                      <a:r>
                        <a:rPr b="1" lang="ko" sz="600">
                          <a:highlight>
                            <a:srgbClr val="FFFF00"/>
                          </a:highlight>
                        </a:rPr>
                        <a:t>2h 15m</a:t>
                      </a:r>
                      <a:endParaRPr b="1" sz="600">
                        <a:highlight>
                          <a:srgbClr val="FFFF00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600">
                          <a:highlight>
                            <a:srgbClr val="FFFF00"/>
                          </a:highlight>
                        </a:rPr>
                        <a:t>16m 19s</a:t>
                      </a:r>
                      <a:endParaRPr b="1" sz="600">
                        <a:highlight>
                          <a:srgbClr val="FFFF00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600">
                          <a:highlight>
                            <a:srgbClr val="FFFF00"/>
                          </a:highlight>
                        </a:rPr>
                        <a:t>7m 22s</a:t>
                      </a:r>
                      <a:endParaRPr b="1" sz="600">
                        <a:highlight>
                          <a:srgbClr val="FFFF00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</a:tbl>
          </a:graphicData>
        </a:graphic>
      </p:graphicFrame>
      <p:pic>
        <p:nvPicPr>
          <p:cNvPr id="163" name="Google Shape;16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250" y="940300"/>
            <a:ext cx="3332910" cy="4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79225" y="940300"/>
            <a:ext cx="2990875" cy="4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/>
          <p:nvPr/>
        </p:nvSpPr>
        <p:spPr>
          <a:xfrm>
            <a:off x="0" y="0"/>
            <a:ext cx="9144000" cy="89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2925" y="116975"/>
            <a:ext cx="803550" cy="2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9"/>
          <p:cNvSpPr/>
          <p:nvPr/>
        </p:nvSpPr>
        <p:spPr>
          <a:xfrm>
            <a:off x="0" y="5053800"/>
            <a:ext cx="9144000" cy="89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9"/>
          <p:cNvSpPr/>
          <p:nvPr/>
        </p:nvSpPr>
        <p:spPr>
          <a:xfrm>
            <a:off x="124425" y="225150"/>
            <a:ext cx="64200" cy="3273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9"/>
          <p:cNvSpPr txBox="1"/>
          <p:nvPr/>
        </p:nvSpPr>
        <p:spPr>
          <a:xfrm>
            <a:off x="187100" y="166700"/>
            <a:ext cx="77199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whisper 개선 요약</a:t>
            </a:r>
            <a:endParaRPr b="1"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4" name="Google Shape;174;p19"/>
          <p:cNvSpPr txBox="1"/>
          <p:nvPr/>
        </p:nvSpPr>
        <p:spPr>
          <a:xfrm>
            <a:off x="71750" y="571000"/>
            <a:ext cx="49122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anum Gothic"/>
              <a:buChar char="●"/>
            </a:pPr>
            <a:r>
              <a:rPr b="1" lang="ko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반복 어구 및 할루시네이션 제거</a:t>
            </a:r>
            <a:endParaRPr b="1"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anum Gothic"/>
              <a:buChar char="-"/>
            </a:pPr>
            <a:r>
              <a:rPr b="1" lang="ko" sz="12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묵음 제거를 통해 반복 어구 및 할루시네이션 발생을 줄임</a:t>
            </a:r>
            <a:endParaRPr b="1" sz="12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anum Gothic"/>
              <a:buChar char="●"/>
            </a:pPr>
            <a:r>
              <a:rPr b="1" lang="ko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비용 절감</a:t>
            </a:r>
            <a:endParaRPr b="1"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anum Gothic"/>
              <a:buChar char="-"/>
            </a:pPr>
            <a:r>
              <a:rPr b="1" lang="ko" sz="12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Stable-ts</a:t>
            </a:r>
            <a:r>
              <a:rPr b="1" lang="ko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를 이용하여 안정적인 결과물을 만듬</a:t>
            </a:r>
            <a:endParaRPr b="1"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anum Gothic"/>
              <a:buChar char="-"/>
            </a:pPr>
            <a:r>
              <a:rPr b="1" lang="ko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요약 서비스의 형태에 따른 선택적 활용 가능</a:t>
            </a:r>
            <a:endParaRPr b="1"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anum Gothic"/>
              <a:buChar char="●"/>
            </a:pPr>
            <a:r>
              <a:rPr b="1" lang="ko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정량적 평가지표 마련</a:t>
            </a:r>
            <a:endParaRPr b="1"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anum Gothic"/>
              <a:buChar char="-"/>
            </a:pPr>
            <a:r>
              <a:rPr b="1" lang="ko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 WER, CER를 통해 결과물의 정량적 평가</a:t>
            </a:r>
            <a:endParaRPr b="1"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anum Gothic"/>
              <a:buChar char="●"/>
            </a:pPr>
            <a:r>
              <a:rPr b="1" lang="ko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침묵을 제거 할 시 </a:t>
            </a:r>
            <a:r>
              <a:rPr b="1" lang="ko" sz="12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CER은 5.7%p, WER은 6.8%p 성능 향상</a:t>
            </a:r>
            <a:endParaRPr b="1" sz="12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75" name="Google Shape;17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6250" y="4795725"/>
            <a:ext cx="230225" cy="230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6" name="Google Shape;176;p19"/>
          <p:cNvGraphicFramePr/>
          <p:nvPr/>
        </p:nvGraphicFramePr>
        <p:xfrm>
          <a:off x="4983925" y="597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{64893DB4-2ABC-4B9F-8BB0-EA038CD30FC2}</a:tableStyleId>
              </a:tblPr>
              <a:tblGrid>
                <a:gridCol w="955625"/>
                <a:gridCol w="1473350"/>
                <a:gridCol w="1473350"/>
              </a:tblGrid>
              <a:tr h="230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한의원</a:t>
                      </a:r>
                      <a:endParaRPr sz="8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whisper-api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whisper-api, 침묵 제거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명작한의원</a:t>
                      </a:r>
                      <a:endParaRPr sz="8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cer: 0.1365, wer: 0.3124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cer: 0.1635, wer: 0.3602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바르다한의원</a:t>
                      </a:r>
                      <a:endParaRPr sz="8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cer: 0.0982, wer: 0.1929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cer: 0.1175, wer: 0.2017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봄한의원</a:t>
                      </a:r>
                      <a:endParaRPr sz="8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cer: 0.2094, wer: 0.3967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cer: 0.1661, wer: 0.3147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생명마루한의원</a:t>
                      </a:r>
                      <a:endParaRPr sz="8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cer: 0.2043, wer: 0.3842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cer: 0.1579, wer: 0.3539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세호한의원</a:t>
                      </a:r>
                      <a:endParaRPr sz="8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cer: 0.3855, wer: 0.4935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cer: 0.1457, wer: 0.2688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아나파한의원</a:t>
                      </a:r>
                      <a:endParaRPr sz="8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cer: 0.4132, wer: 0.4232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cer: 0.1203, wer: 0.2144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운남한의원</a:t>
                      </a:r>
                      <a:endParaRPr sz="8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cer: 0.3104, wer: 0.4548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cer: 0.1748, wer: 0.3047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인애한의원</a:t>
                      </a:r>
                      <a:endParaRPr sz="8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cer: 0.2582, wer: 0.3760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cer: 0.1859, wer: 0.3635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참뿌리한의원</a:t>
                      </a:r>
                      <a:endParaRPr sz="8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cer: 0.1026, wer: 0.1815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cer: 0.0950, wer: 0.1931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통달한의원</a:t>
                      </a:r>
                      <a:endParaRPr sz="8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cer: 0.2388, wer: 0.5065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cer: 0.2016, wer: 0.4461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하슬라한의원</a:t>
                      </a:r>
                      <a:endParaRPr sz="8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cer: 0.4072, wer: 0.5830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cer: 0.1978, wer: 0.3750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평가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         mean     std</a:t>
                      </a:r>
                      <a:endParaRPr sz="8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cer: </a:t>
                      </a:r>
                      <a:r>
                        <a:rPr lang="ko" sz="800">
                          <a:highlight>
                            <a:srgbClr val="FCE5CD"/>
                          </a:highlight>
                        </a:rPr>
                        <a:t>0.2134</a:t>
                      </a:r>
                      <a:r>
                        <a:rPr lang="ko" sz="800"/>
                        <a:t>, 0.0995</a:t>
                      </a:r>
                      <a:endParaRPr sz="8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wer: </a:t>
                      </a:r>
                      <a:r>
                        <a:rPr lang="ko" sz="800">
                          <a:highlight>
                            <a:srgbClr val="FCE5CD"/>
                          </a:highlight>
                        </a:rPr>
                        <a:t>0.3765</a:t>
                      </a:r>
                      <a:r>
                        <a:rPr lang="ko" sz="800"/>
                        <a:t>, 0.1332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         mean     std</a:t>
                      </a:r>
                      <a:endParaRPr sz="8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cer: </a:t>
                      </a:r>
                      <a:r>
                        <a:rPr lang="ko" sz="800">
                          <a:highlight>
                            <a:srgbClr val="FCE5CD"/>
                          </a:highlight>
                        </a:rPr>
                        <a:t>0.1569</a:t>
                      </a:r>
                      <a:r>
                        <a:rPr lang="ko" sz="800"/>
                        <a:t>, 0.0328</a:t>
                      </a:r>
                      <a:endParaRPr sz="8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wer: </a:t>
                      </a:r>
                      <a:r>
                        <a:rPr lang="ko" sz="800">
                          <a:highlight>
                            <a:srgbClr val="FCE5CD"/>
                          </a:highlight>
                        </a:rPr>
                        <a:t>0.3086</a:t>
                      </a:r>
                      <a:r>
                        <a:rPr lang="ko" sz="800"/>
                        <a:t>, 0.0779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/>
          <p:nvPr/>
        </p:nvSpPr>
        <p:spPr>
          <a:xfrm>
            <a:off x="5815975" y="3505700"/>
            <a:ext cx="2654100" cy="139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0"/>
          <p:cNvSpPr txBox="1"/>
          <p:nvPr/>
        </p:nvSpPr>
        <p:spPr>
          <a:xfrm>
            <a:off x="48250" y="841100"/>
            <a:ext cx="86247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상담내용에 근거하여 요약, 차트, 근거가 각 5개의 요소에 맞게 생성되었는지 확인하면서 프롬프트 엔지니어링을 개선함</a:t>
            </a:r>
            <a:endParaRPr sz="13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anum Gothic"/>
              <a:buChar char="-"/>
            </a:pPr>
            <a:r>
              <a:rPr lang="ko" sz="13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5개의 요소 : 주소증, 발병일, 과거력, 가족력, 현병력 </a:t>
            </a:r>
            <a:endParaRPr sz="13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anum Gothic"/>
              <a:buChar char="-"/>
            </a:pPr>
            <a:r>
              <a:rPr lang="ko" sz="13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우선 순위 : 1. 결과물 도출</a:t>
            </a:r>
            <a:endParaRPr sz="13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2. 할루시네이션 제거에 집중</a:t>
            </a:r>
            <a:endParaRPr sz="13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anum Gothic"/>
              <a:buAutoNum type="arabicPeriod"/>
            </a:pPr>
            <a:r>
              <a:rPr lang="ko" sz="13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basic prompt (단문 프롬프트)</a:t>
            </a:r>
            <a:endParaRPr sz="13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anum Gothic"/>
              <a:buAutoNum type="arabicPeriod"/>
            </a:pPr>
            <a:r>
              <a:rPr lang="ko" sz="13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one-shot prompt (원샷 프롬프트)</a:t>
            </a:r>
            <a:endParaRPr sz="13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anum Gothic"/>
              <a:buAutoNum type="arabicPeriod"/>
            </a:pPr>
            <a:r>
              <a:rPr lang="ko" sz="13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Knowledge prompt (정보형 프롬프트)</a:t>
            </a:r>
            <a:endParaRPr sz="13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anum Gothic"/>
              <a:buAutoNum type="arabicPeriod"/>
            </a:pPr>
            <a:r>
              <a:rPr lang="ko" sz="13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CoT(Chain of Thought) prompt (생각의 사슬)</a:t>
            </a:r>
            <a:endParaRPr sz="13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3" name="Google Shape;183;p20"/>
          <p:cNvSpPr/>
          <p:nvPr/>
        </p:nvSpPr>
        <p:spPr>
          <a:xfrm>
            <a:off x="5815975" y="1690300"/>
            <a:ext cx="2654100" cy="1666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84" name="Google Shape;184;p20"/>
          <p:cNvSpPr/>
          <p:nvPr/>
        </p:nvSpPr>
        <p:spPr>
          <a:xfrm>
            <a:off x="0" y="0"/>
            <a:ext cx="9144000" cy="89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2925" y="116975"/>
            <a:ext cx="803550" cy="2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0"/>
          <p:cNvSpPr/>
          <p:nvPr/>
        </p:nvSpPr>
        <p:spPr>
          <a:xfrm>
            <a:off x="0" y="5053800"/>
            <a:ext cx="9144000" cy="89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6250" y="4795725"/>
            <a:ext cx="230225" cy="2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0"/>
          <p:cNvSpPr/>
          <p:nvPr/>
        </p:nvSpPr>
        <p:spPr>
          <a:xfrm>
            <a:off x="124425" y="225150"/>
            <a:ext cx="64200" cy="3273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0"/>
          <p:cNvSpPr txBox="1"/>
          <p:nvPr/>
        </p:nvSpPr>
        <p:spPr>
          <a:xfrm>
            <a:off x="187100" y="166700"/>
            <a:ext cx="77199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Prompt 개발</a:t>
            </a:r>
            <a:endParaRPr b="1"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0" name="Google Shape;190;p20"/>
          <p:cNvSpPr txBox="1"/>
          <p:nvPr/>
        </p:nvSpPr>
        <p:spPr>
          <a:xfrm>
            <a:off x="6086725" y="3505700"/>
            <a:ext cx="17733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비정상 결과물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1" name="Google Shape;191;p20"/>
          <p:cNvSpPr txBox="1"/>
          <p:nvPr/>
        </p:nvSpPr>
        <p:spPr>
          <a:xfrm>
            <a:off x="6133700" y="1779450"/>
            <a:ext cx="17733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정상 결과물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2" name="Google Shape;192;p20"/>
          <p:cNvSpPr txBox="1"/>
          <p:nvPr/>
        </p:nvSpPr>
        <p:spPr>
          <a:xfrm>
            <a:off x="5862950" y="2165288"/>
            <a:ext cx="2314800" cy="11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</a:rPr>
              <a:t>주소증 :  소화불량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</a:rPr>
              <a:t>발병일 : 2주일 전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</a:rPr>
              <a:t>과거력 : 위염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</a:rPr>
              <a:t>가족력 : 고혈압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</a:rPr>
              <a:t>현병력 : 복용 중인 약 없음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93" name="Google Shape;193;p20"/>
          <p:cNvSpPr txBox="1"/>
          <p:nvPr/>
        </p:nvSpPr>
        <p:spPr>
          <a:xfrm>
            <a:off x="5815975" y="3981896"/>
            <a:ext cx="23148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</a:rPr>
              <a:t>주소증 :  소화불량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</a:rPr>
              <a:t>발병일 : 2주일 전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</a:rPr>
              <a:t>현병력 : 복용 중인 약 없음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/>
          <p:nvPr/>
        </p:nvSpPr>
        <p:spPr>
          <a:xfrm>
            <a:off x="0" y="0"/>
            <a:ext cx="9144000" cy="89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2925" y="116975"/>
            <a:ext cx="803550" cy="2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1"/>
          <p:cNvSpPr/>
          <p:nvPr/>
        </p:nvSpPr>
        <p:spPr>
          <a:xfrm>
            <a:off x="0" y="5053800"/>
            <a:ext cx="9144000" cy="89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1"/>
          <p:cNvSpPr/>
          <p:nvPr/>
        </p:nvSpPr>
        <p:spPr>
          <a:xfrm>
            <a:off x="124425" y="225150"/>
            <a:ext cx="64200" cy="3273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1"/>
          <p:cNvSpPr txBox="1"/>
          <p:nvPr/>
        </p:nvSpPr>
        <p:spPr>
          <a:xfrm>
            <a:off x="71750" y="571000"/>
            <a:ext cx="862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-"/>
            </a:pPr>
            <a:r>
              <a:rPr b="1" lang="ko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Q. 의사들이 작성하는 차트(주소증, 발병일, 과거력, 가족력 현병력)를 작성해줘.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03" name="Google Shape;20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6250" y="4795725"/>
            <a:ext cx="230225" cy="2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1"/>
          <p:cNvSpPr txBox="1"/>
          <p:nvPr>
            <p:ph idx="1" type="body"/>
          </p:nvPr>
        </p:nvSpPr>
        <p:spPr>
          <a:xfrm>
            <a:off x="311700" y="1146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Nanum Gothic"/>
                <a:ea typeface="Nanum Gothic"/>
                <a:cs typeface="Nanum Gothic"/>
                <a:sym typeface="Nanum Gothic"/>
              </a:rPr>
              <a:t>Basic prompt 문제점</a:t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Font typeface="Nanum Gothic"/>
              <a:buChar char="-"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GPT4.0 : </a:t>
            </a:r>
            <a:r>
              <a:rPr b="1" lang="ko" sz="1300">
                <a:latin typeface="Nanum Gothic"/>
                <a:ea typeface="Nanum Gothic"/>
                <a:cs typeface="Nanum Gothic"/>
                <a:sym typeface="Nanum Gothic"/>
              </a:rPr>
              <a:t>정상 답변 가능</a:t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anum Gothic"/>
              <a:buChar char="-"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GPT3.5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Nanum Gothic"/>
              <a:buChar char="-"/>
            </a:pPr>
            <a:r>
              <a:rPr b="1" lang="ko" sz="13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답변 불가, 가끔 답변 가능 (테스트 결과 11개 중 1번 정도 정상 답변)</a:t>
            </a: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Nanum Gothic"/>
              <a:buChar char="-"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예시 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anum Gothic"/>
              <a:buChar char="-"/>
            </a:pPr>
            <a:r>
              <a:rPr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“죄송합니다, 그러한 개인 정보를 요청하는 것은 윤리적으로 적절하지 않습니다. 저는 의료 정보를 기억하거나 기록하지 않습니다.”</a:t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anum Gothic"/>
              <a:buChar char="-"/>
            </a:pPr>
            <a:r>
              <a:rPr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“죄송합니다. 제가 그 정보를 가지고 있지는 않습니다.”</a:t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anum Gothic"/>
              <a:buChar char="-"/>
            </a:pPr>
            <a:r>
              <a:rPr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“죄송합니다. 저는 의사가 아니기 때문에 환자의 주소증, 발병일, 과거력, 가족력, 현병력과 같은 의료 기록을 작성할 수 없습니다.</a:t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anum Gothic"/>
              <a:buChar char="-"/>
            </a:pPr>
            <a:r>
              <a:rPr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또는 이상한 답변(반복어구 발생)</a:t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anum Gothic"/>
              <a:buChar char="-"/>
            </a:pPr>
            <a:r>
              <a:rPr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Gemini</a:t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300"/>
              <a:buFont typeface="Nanum Gothic"/>
              <a:buChar char="-"/>
            </a:pPr>
            <a:r>
              <a:rPr b="1" lang="ko" sz="13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답변 불가 → (2월5일 기준, 정상적인 답변이 가능함을 확인, 이유 알 수 없음)</a:t>
            </a:r>
            <a:endParaRPr b="1" sz="1300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anum Gothic"/>
              <a:buChar char="-"/>
            </a:pPr>
            <a:r>
              <a:rPr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“문서에는 의사들이 작성하는 차트(주소증, 발병일, 과거력, 가족력, 현병력)에 대한 정보가 없습니다.”</a:t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5" name="Google Shape;205;p21"/>
          <p:cNvSpPr txBox="1"/>
          <p:nvPr/>
        </p:nvSpPr>
        <p:spPr>
          <a:xfrm>
            <a:off x="187100" y="166700"/>
            <a:ext cx="77199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Prompt 개발 - </a:t>
            </a:r>
            <a:r>
              <a:rPr b="1"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Basic prompt </a:t>
            </a:r>
            <a:endParaRPr b="1"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